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5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704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704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4AEE5F8-B654-4081-8747-8E64C64213B0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87047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87048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049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050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8D8ABF-77B5-443D-9557-8BC750A324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5897D4-F8EF-4689-B219-78553582A2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4E26DC-ADC8-4C79-A123-300D6868E5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8FCD15-D14E-4025-848D-3B87CC20A3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9EDEF4-D05C-4F7F-B19E-E6744A13C0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1E5E1-5EBF-4265-A0CB-3A570AA649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80B98-1610-4027-B246-325C370B4D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E98D8-ADAC-420E-8F8B-9B14901A58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B86746-48B5-4A55-87EC-F7EB2455E0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49BA4E-0D80-4987-9A48-5C116A70EDE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28A6B778-B5FE-41C5-B1AC-EC4537A65DE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512C951-7648-4063-B4F0-DD4AD9F69D0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n-lt"/>
              </a:defRPr>
            </a:lvl1pPr>
          </a:lstStyle>
          <a:p>
            <a:fld id="{379F830E-46EB-44A0-B711-944DF19F281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6023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>
              <a:latin typeface="Times New Roman" pitchFamily="18" charset="0"/>
            </a:endParaRPr>
          </a:p>
        </p:txBody>
      </p:sp>
      <p:sp>
        <p:nvSpPr>
          <p:cNvPr id="86024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6025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>
              <a:latin typeface="Times New Roman" pitchFamily="18" charset="0"/>
            </a:endParaRPr>
          </a:p>
        </p:txBody>
      </p:sp>
      <p:sp>
        <p:nvSpPr>
          <p:cNvPr id="86026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14400"/>
            <a:ext cx="7772400" cy="1470025"/>
          </a:xfrm>
        </p:spPr>
        <p:txBody>
          <a:bodyPr/>
          <a:lstStyle/>
          <a:p>
            <a:r>
              <a:rPr lang="en-US" sz="5200"/>
              <a:t>Chapter 14</a:t>
            </a:r>
            <a:br>
              <a:rPr lang="en-US" sz="5200"/>
            </a:br>
            <a:r>
              <a:rPr lang="en-US" sz="5200"/>
              <a:t> From Acceptance to Close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3505200"/>
            <a:ext cx="7010400" cy="1371600"/>
          </a:xfrm>
        </p:spPr>
        <p:txBody>
          <a:bodyPr/>
          <a:lstStyle/>
          <a:p>
            <a:pPr marL="514350" indent="-514350" algn="l">
              <a:buFont typeface="Wingdings" pitchFamily="2" charset="2"/>
              <a:buChar char="p"/>
            </a:pPr>
            <a:r>
              <a:rPr lang="en-US"/>
              <a:t>Opening Escrow</a:t>
            </a:r>
          </a:p>
          <a:p>
            <a:pPr marL="514350" indent="-514350" algn="l">
              <a:buFont typeface="Wingdings" pitchFamily="2" charset="2"/>
              <a:buChar char="p"/>
            </a:pPr>
            <a:r>
              <a:rPr lang="en-US"/>
              <a:t>Who Does What During Escrow?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Learning Objectives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b="1"/>
              <a:t>After reading this chapter, you will be able to:</a:t>
            </a:r>
          </a:p>
          <a:p>
            <a:pPr>
              <a:lnSpc>
                <a:spcPct val="90000"/>
              </a:lnSpc>
              <a:spcAft>
                <a:spcPct val="20000"/>
              </a:spcAft>
            </a:pPr>
            <a:r>
              <a:rPr lang="en-US" sz="2000"/>
              <a:t>describe the basic requirements for a valid escrow.</a:t>
            </a:r>
          </a:p>
          <a:p>
            <a:pPr>
              <a:lnSpc>
                <a:spcPct val="90000"/>
              </a:lnSpc>
              <a:spcAft>
                <a:spcPct val="20000"/>
              </a:spcAft>
            </a:pPr>
            <a:r>
              <a:rPr lang="en-US" sz="2000"/>
              <a:t>discuss the role escrow instructions play in a real estate transaction.</a:t>
            </a:r>
          </a:p>
          <a:p>
            <a:pPr>
              <a:lnSpc>
                <a:spcPct val="90000"/>
              </a:lnSpc>
              <a:spcAft>
                <a:spcPct val="20000"/>
              </a:spcAft>
            </a:pPr>
            <a:r>
              <a:rPr lang="en-US" sz="2000"/>
              <a:t>describe what each party involved in a real estate transaction does during escrow.</a:t>
            </a:r>
          </a:p>
          <a:p>
            <a:pPr>
              <a:lnSpc>
                <a:spcPct val="90000"/>
              </a:lnSpc>
              <a:spcAft>
                <a:spcPct val="20000"/>
              </a:spcAft>
            </a:pPr>
            <a:r>
              <a:rPr lang="en-US" sz="2000"/>
              <a:t>explain the significance of the preliminary title report.</a:t>
            </a:r>
          </a:p>
          <a:p>
            <a:pPr>
              <a:lnSpc>
                <a:spcPct val="90000"/>
              </a:lnSpc>
              <a:spcAft>
                <a:spcPct val="20000"/>
              </a:spcAft>
            </a:pPr>
            <a:r>
              <a:rPr lang="en-US" sz="2000"/>
              <a:t>name three reports an escrow holder accepts during the escrow period.</a:t>
            </a:r>
          </a:p>
          <a:p>
            <a:pPr>
              <a:lnSpc>
                <a:spcPct val="90000"/>
              </a:lnSpc>
              <a:spcAft>
                <a:spcPct val="20000"/>
              </a:spcAft>
            </a:pPr>
            <a:r>
              <a:rPr lang="en-US" sz="2000"/>
              <a:t>explain how common real estate contingencies affect buyers and sellers.</a:t>
            </a:r>
          </a:p>
          <a:p>
            <a:pPr>
              <a:lnSpc>
                <a:spcPct val="90000"/>
              </a:lnSpc>
              <a:spcAft>
                <a:spcPct val="20000"/>
              </a:spcAft>
            </a:pPr>
            <a:r>
              <a:rPr lang="en-US" sz="2000"/>
              <a:t>list the common closing costs involved in escrow.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500"/>
                            </p:stCondLst>
                            <p:childTnLst>
                              <p:par>
                                <p:cTn id="44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0"/>
                            </p:stCondLst>
                            <p:childTnLst>
                              <p:par>
                                <p:cTn id="51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39800"/>
          </a:xfrm>
        </p:spPr>
        <p:txBody>
          <a:bodyPr/>
          <a:lstStyle/>
          <a:p>
            <a:r>
              <a:rPr lang="en-US" b="1"/>
              <a:t>Opening Escrow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76400"/>
            <a:ext cx="8229600" cy="218598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400"/>
              <a:t>What is Necessary for a Valid Escrow?</a:t>
            </a:r>
          </a:p>
          <a:p>
            <a:r>
              <a:rPr lang="en-US" sz="2400"/>
              <a:t>A binding purchase agreement contract made between the parties</a:t>
            </a:r>
          </a:p>
          <a:p>
            <a:r>
              <a:rPr lang="en-US" sz="2400"/>
              <a:t>Conditional delivery of funds</a:t>
            </a:r>
          </a:p>
          <a:p>
            <a:r>
              <a:rPr lang="en-US" sz="2400"/>
              <a:t>Conditional delivery of transfer documents</a:t>
            </a:r>
          </a:p>
        </p:txBody>
      </p:sp>
      <p:pic>
        <p:nvPicPr>
          <p:cNvPr id="4102" name="Picture 6" descr="2agreements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62200" y="4114800"/>
            <a:ext cx="3505200" cy="2347913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/>
              <a:t>Who Does What During Escrow?</a:t>
            </a:r>
          </a:p>
        </p:txBody>
      </p:sp>
      <p:pic>
        <p:nvPicPr>
          <p:cNvPr id="5129" name="Picture 9" descr="3-1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81000" y="1676400"/>
            <a:ext cx="3886200" cy="2587625"/>
          </a:xfrm>
          <a:noFill/>
          <a:ln/>
        </p:spPr>
      </p:pic>
      <p:sp>
        <p:nvSpPr>
          <p:cNvPr id="5123" name="Rectangle 3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3200"/>
              <a:t>Escrow Holder</a:t>
            </a:r>
          </a:p>
          <a:p>
            <a:r>
              <a:rPr lang="en-US" sz="3200"/>
              <a:t>Seller</a:t>
            </a:r>
          </a:p>
          <a:p>
            <a:r>
              <a:rPr lang="en-US" sz="3200"/>
              <a:t>Buyer</a:t>
            </a:r>
          </a:p>
          <a:p>
            <a:r>
              <a:rPr lang="en-US" sz="3200"/>
              <a:t>Lender</a:t>
            </a:r>
          </a:p>
        </p:txBody>
      </p:sp>
      <p:pic>
        <p:nvPicPr>
          <p:cNvPr id="5131" name="Picture 11" descr="6contrac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4384675"/>
            <a:ext cx="3352800" cy="2244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500"/>
                            </p:stCondLst>
                            <p:childTnLst>
                              <p:par>
                                <p:cTn id="34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868363"/>
          </a:xfrm>
        </p:spPr>
        <p:txBody>
          <a:bodyPr/>
          <a:lstStyle/>
          <a:p>
            <a:r>
              <a:rPr lang="en-US"/>
              <a:t>Escrow Holder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1534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/>
              <a:t>Prepares Escrow Instructions</a:t>
            </a:r>
          </a:p>
          <a:p>
            <a:pPr>
              <a:lnSpc>
                <a:spcPct val="90000"/>
              </a:lnSpc>
            </a:pPr>
            <a:r>
              <a:rPr lang="en-US" sz="2400"/>
              <a:t>Orders a Title Search</a:t>
            </a:r>
          </a:p>
          <a:p>
            <a:pPr lvl="2">
              <a:lnSpc>
                <a:spcPct val="90000"/>
              </a:lnSpc>
            </a:pPr>
            <a:r>
              <a:rPr lang="en-US" sz="1800"/>
              <a:t>Preliminary Title Report</a:t>
            </a:r>
          </a:p>
          <a:p>
            <a:pPr lvl="2">
              <a:lnSpc>
                <a:spcPct val="90000"/>
              </a:lnSpc>
            </a:pPr>
            <a:r>
              <a:rPr lang="en-US" sz="1800"/>
              <a:t>Title Insurance Policy</a:t>
            </a:r>
          </a:p>
          <a:p>
            <a:pPr>
              <a:lnSpc>
                <a:spcPct val="90000"/>
              </a:lnSpc>
            </a:pPr>
            <a:r>
              <a:rPr lang="en-US" sz="2400"/>
              <a:t>Receives and Holds All Funds</a:t>
            </a:r>
          </a:p>
          <a:p>
            <a:pPr lvl="2">
              <a:lnSpc>
                <a:spcPct val="90000"/>
              </a:lnSpc>
            </a:pPr>
            <a:r>
              <a:rPr lang="en-US" sz="1800"/>
              <a:t>Seller’s Loans</a:t>
            </a:r>
          </a:p>
          <a:p>
            <a:pPr lvl="2">
              <a:lnSpc>
                <a:spcPct val="90000"/>
              </a:lnSpc>
            </a:pPr>
            <a:r>
              <a:rPr lang="en-US" sz="1800"/>
              <a:t>Buyer’s New Loan Instructions and Documents</a:t>
            </a:r>
          </a:p>
          <a:p>
            <a:pPr>
              <a:lnSpc>
                <a:spcPct val="90000"/>
              </a:lnSpc>
            </a:pPr>
            <a:r>
              <a:rPr lang="en-US" sz="2400"/>
              <a:t>Accepts Documents and Inspection Reports</a:t>
            </a:r>
          </a:p>
          <a:p>
            <a:pPr>
              <a:lnSpc>
                <a:spcPct val="90000"/>
              </a:lnSpc>
            </a:pPr>
            <a:r>
              <a:rPr lang="en-US" sz="2400"/>
              <a:t>Prorates and Allocates Costs</a:t>
            </a:r>
          </a:p>
          <a:p>
            <a:pPr>
              <a:lnSpc>
                <a:spcPct val="90000"/>
              </a:lnSpc>
            </a:pPr>
            <a:r>
              <a:rPr lang="en-US" sz="2400"/>
              <a:t>Prepares and Records Deeds</a:t>
            </a:r>
          </a:p>
          <a:p>
            <a:pPr>
              <a:lnSpc>
                <a:spcPct val="90000"/>
              </a:lnSpc>
            </a:pPr>
            <a:r>
              <a:rPr lang="en-US" sz="2400"/>
              <a:t>Prepares Final Closing Statements</a:t>
            </a:r>
          </a:p>
          <a:p>
            <a:pPr lvl="2">
              <a:lnSpc>
                <a:spcPct val="90000"/>
              </a:lnSpc>
            </a:pPr>
            <a:r>
              <a:rPr lang="en-US" sz="1800"/>
              <a:t>Sellers’ Statement</a:t>
            </a:r>
          </a:p>
          <a:p>
            <a:pPr lvl="2">
              <a:lnSpc>
                <a:spcPct val="90000"/>
              </a:lnSpc>
            </a:pPr>
            <a:r>
              <a:rPr lang="en-US" sz="1800"/>
              <a:t>Buyer’s Statement</a:t>
            </a:r>
          </a:p>
          <a:p>
            <a:pPr>
              <a:lnSpc>
                <a:spcPct val="90000"/>
              </a:lnSpc>
            </a:pPr>
            <a:r>
              <a:rPr lang="en-US" sz="2400"/>
              <a:t>Closes Escrow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0"/>
                            </p:stCondLst>
                            <p:childTnLst>
                              <p:par>
                                <p:cTn id="40" presetID="1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500"/>
                            </p:stCondLst>
                            <p:childTnLst>
                              <p:par>
                                <p:cTn id="44" presetID="1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6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500"/>
                            </p:stCondLst>
                            <p:childTnLst>
                              <p:par>
                                <p:cTn id="48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00" decel="1000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9000"/>
                            </p:stCondLst>
                            <p:childTnLst>
                              <p:par>
                                <p:cTn id="55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1500"/>
                            </p:stCondLst>
                            <p:childTnLst>
                              <p:par>
                                <p:cTn id="62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00" decel="1000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4000"/>
                            </p:stCondLst>
                            <p:childTnLst>
                              <p:par>
                                <p:cTn id="69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decel="1000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6500"/>
                            </p:stCondLst>
                            <p:childTnLst>
                              <p:par>
                                <p:cTn id="76" presetID="1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8" dur="500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8500"/>
                            </p:stCondLst>
                            <p:childTnLst>
                              <p:par>
                                <p:cTn id="80" presetID="1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2" dur="500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500"/>
                            </p:stCondLst>
                            <p:childTnLst>
                              <p:par>
                                <p:cTn id="84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900" decel="100000" fill="hold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65187"/>
          </a:xfrm>
        </p:spPr>
        <p:txBody>
          <a:bodyPr/>
          <a:lstStyle/>
          <a:p>
            <a:r>
              <a:rPr lang="en-US" b="1"/>
              <a:t>Seller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686800" cy="4876800"/>
          </a:xfrm>
        </p:spPr>
        <p:txBody>
          <a:bodyPr/>
          <a:lstStyle/>
          <a:p>
            <a:r>
              <a:rPr lang="en-US" sz="2400"/>
              <a:t>Read escrow instructions carefully before signing it.</a:t>
            </a:r>
          </a:p>
          <a:p>
            <a:r>
              <a:rPr lang="en-US" sz="2400"/>
              <a:t>Sign the Grant Deed before a notary public</a:t>
            </a:r>
          </a:p>
          <a:p>
            <a:r>
              <a:rPr lang="en-US" sz="2400"/>
              <a:t>Complete any repairs, and any contingencies of the contracts.</a:t>
            </a:r>
          </a:p>
          <a:p>
            <a:r>
              <a:rPr lang="en-US" sz="2400"/>
              <a:t>Provide the latest Property tax bill, homeowner’s assessment, and mortgage statement.</a:t>
            </a:r>
          </a:p>
          <a:p>
            <a:r>
              <a:rPr lang="en-US" sz="2400"/>
              <a:t>Escrow information on outstanding liens, judgments, security liens, or loans to be paid off through escrow.</a:t>
            </a:r>
          </a:p>
          <a:p>
            <a:r>
              <a:rPr lang="en-US" sz="2400"/>
              <a:t>Must provide an inventory sheet for any personal property outside of escrow.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5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50838"/>
            <a:ext cx="8229600" cy="792162"/>
          </a:xfrm>
        </p:spPr>
        <p:txBody>
          <a:bodyPr/>
          <a:lstStyle/>
          <a:p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Buyer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8763000" cy="51054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/>
              <a:t>Arranges for Financing – </a:t>
            </a:r>
            <a:r>
              <a:rPr lang="en-US" sz="1600"/>
              <a:t>deposit sufficient funds to cover escrow and closing costs.</a:t>
            </a:r>
          </a:p>
          <a:p>
            <a:pPr lvl="1">
              <a:lnSpc>
                <a:spcPct val="80000"/>
              </a:lnSpc>
            </a:pPr>
            <a:r>
              <a:rPr lang="en-US" sz="1800" b="1"/>
              <a:t>Property Condition</a:t>
            </a:r>
          </a:p>
          <a:p>
            <a:pPr lvl="2">
              <a:lnSpc>
                <a:spcPct val="80000"/>
              </a:lnSpc>
            </a:pPr>
            <a:r>
              <a:rPr lang="en-US" sz="1600"/>
              <a:t>Buyers have a set number of days to approve or disapprove all required inspections.</a:t>
            </a:r>
          </a:p>
          <a:p>
            <a:pPr lvl="1">
              <a:lnSpc>
                <a:spcPct val="80000"/>
              </a:lnSpc>
            </a:pPr>
            <a:r>
              <a:rPr lang="en-US" sz="1800" b="1"/>
              <a:t>Title</a:t>
            </a:r>
          </a:p>
          <a:p>
            <a:pPr lvl="2">
              <a:lnSpc>
                <a:spcPct val="80000"/>
              </a:lnSpc>
            </a:pPr>
            <a:r>
              <a:rPr lang="en-US" sz="1600"/>
              <a:t>Buyers must go over the preliminary title report for any unusual easements, taxes, or anything that will affect the property.</a:t>
            </a:r>
          </a:p>
          <a:p>
            <a:pPr lvl="1">
              <a:lnSpc>
                <a:spcPct val="80000"/>
              </a:lnSpc>
            </a:pPr>
            <a:r>
              <a:rPr lang="en-US" sz="1800" b="1"/>
              <a:t>Review Closing Statement</a:t>
            </a:r>
          </a:p>
          <a:p>
            <a:pPr lvl="2">
              <a:lnSpc>
                <a:spcPct val="80000"/>
              </a:lnSpc>
            </a:pPr>
            <a:r>
              <a:rPr lang="en-US" sz="1600"/>
              <a:t>Summary of estimated closing costs</a:t>
            </a:r>
          </a:p>
          <a:p>
            <a:pPr lvl="1">
              <a:lnSpc>
                <a:spcPct val="80000"/>
              </a:lnSpc>
            </a:pPr>
            <a:r>
              <a:rPr lang="en-US" sz="1800" b="1"/>
              <a:t>Walk-Through</a:t>
            </a:r>
          </a:p>
          <a:p>
            <a:pPr lvl="2">
              <a:lnSpc>
                <a:spcPct val="80000"/>
              </a:lnSpc>
            </a:pPr>
            <a:r>
              <a:rPr lang="en-US" sz="1600"/>
              <a:t>Check to make sure that any required work has been completed.</a:t>
            </a:r>
          </a:p>
          <a:p>
            <a:pPr lvl="2">
              <a:lnSpc>
                <a:spcPct val="80000"/>
              </a:lnSpc>
            </a:pPr>
            <a:r>
              <a:rPr lang="en-US" sz="1600"/>
              <a:t>Check for any undisclosed items that might affect the property’s use which county records would not disclose.</a:t>
            </a:r>
          </a:p>
          <a:p>
            <a:pPr lvl="1">
              <a:lnSpc>
                <a:spcPct val="80000"/>
              </a:lnSpc>
            </a:pPr>
            <a:r>
              <a:rPr lang="en-US" sz="1800" b="1"/>
              <a:t>Possession</a:t>
            </a:r>
          </a:p>
          <a:p>
            <a:pPr lvl="2">
              <a:lnSpc>
                <a:spcPct val="80000"/>
              </a:lnSpc>
            </a:pPr>
            <a:r>
              <a:rPr lang="en-US" sz="1600"/>
              <a:t>Have the buyers set up accounts for utilities for the new property and close existing ones for their current home.</a:t>
            </a:r>
          </a:p>
          <a:p>
            <a:pPr lvl="2">
              <a:lnSpc>
                <a:spcPct val="80000"/>
              </a:lnSpc>
            </a:pPr>
            <a:r>
              <a:rPr lang="en-US" sz="1600"/>
              <a:t>Inform the new homeowners how and when to get the keys so they can take possession of their new home.</a:t>
            </a:r>
          </a:p>
          <a:p>
            <a:pPr lvl="2">
              <a:lnSpc>
                <a:spcPct val="80000"/>
              </a:lnSpc>
            </a:pPr>
            <a:r>
              <a:rPr lang="en-US" sz="1600"/>
              <a:t>Allow the sellers a day or two after closing to move out of the home.</a:t>
            </a:r>
          </a:p>
          <a:p>
            <a:pPr lvl="3">
              <a:lnSpc>
                <a:spcPct val="80000"/>
              </a:lnSpc>
            </a:pPr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5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1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0"/>
                            </p:stCondLst>
                            <p:childTnLst>
                              <p:par>
                                <p:cTn id="38" presetID="1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0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1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8" dur="50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00"/>
                            </p:stCondLst>
                            <p:childTnLst>
                              <p:par>
                                <p:cTn id="50" presetID="12" presetClass="entr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2" dur="500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0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500"/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0"/>
                            </p:stCondLst>
                            <p:childTnLst>
                              <p:par>
                                <p:cTn id="58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0" dur="500"/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9000"/>
                            </p:stCondLst>
                            <p:childTnLst>
                              <p:par>
                                <p:cTn id="62" presetID="12" presetClass="entr" presetSubtype="1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4" dur="500"/>
                                        <p:tgtEl>
                                          <p:spTgt spid="81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0"/>
                            </p:stCondLst>
                            <p:childTnLst>
                              <p:par>
                                <p:cTn id="66" presetID="12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8" dur="500"/>
                                        <p:tgtEl>
                                          <p:spTgt spid="81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1387"/>
          </a:xfrm>
        </p:spPr>
        <p:txBody>
          <a:bodyPr/>
          <a:lstStyle/>
          <a:p>
            <a:r>
              <a:rPr lang="en-US" b="1"/>
              <a:t>Lender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221163"/>
          </a:xfrm>
        </p:spPr>
        <p:txBody>
          <a:bodyPr/>
          <a:lstStyle/>
          <a:p>
            <a:r>
              <a:rPr lang="en-US"/>
              <a:t>The lender orders all employment, income, and deposit, verifications.</a:t>
            </a:r>
          </a:p>
          <a:p>
            <a:r>
              <a:rPr lang="en-US"/>
              <a:t>Orders an appraisal</a:t>
            </a:r>
          </a:p>
          <a:p>
            <a:r>
              <a:rPr lang="en-US"/>
              <a:t>Orders a credit report</a:t>
            </a:r>
          </a:p>
          <a:p>
            <a:r>
              <a:rPr lang="en-US"/>
              <a:t>Prepares the loan for underwriting.</a:t>
            </a:r>
          </a:p>
          <a:p>
            <a:r>
              <a:rPr lang="en-US"/>
              <a:t>If approved:</a:t>
            </a:r>
          </a:p>
          <a:p>
            <a:pPr lvl="1"/>
            <a:r>
              <a:rPr lang="en-US"/>
              <a:t>the loan is underwritten</a:t>
            </a:r>
          </a:p>
          <a:p>
            <a:pPr lvl="1"/>
            <a:r>
              <a:rPr lang="en-US"/>
              <a:t>Funds are wired to the escrow or title company</a:t>
            </a:r>
          </a:p>
          <a:p>
            <a:pPr lvl="1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500"/>
                            </p:stCondLst>
                            <p:childTnLst>
                              <p:par>
                                <p:cTn id="39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0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8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500"/>
                            </p:stCondLst>
                            <p:childTnLst>
                              <p:par>
                                <p:cTn id="50" presetID="1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1044</TotalTime>
  <Words>462</Words>
  <Application>Microsoft Office PowerPoint</Application>
  <PresentationFormat>On-screen Show (4:3)</PresentationFormat>
  <Paragraphs>67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Garamond</vt:lpstr>
      <vt:lpstr>Times New Roman</vt:lpstr>
      <vt:lpstr>Verdana</vt:lpstr>
      <vt:lpstr>Wingdings</vt:lpstr>
      <vt:lpstr>Level</vt:lpstr>
      <vt:lpstr>Chapter 14  From Acceptance to Close</vt:lpstr>
      <vt:lpstr>Learning Objectives</vt:lpstr>
      <vt:lpstr>Opening Escrow</vt:lpstr>
      <vt:lpstr>Who Does What During Escrow?</vt:lpstr>
      <vt:lpstr>Escrow Holder</vt:lpstr>
      <vt:lpstr>Seller</vt:lpstr>
      <vt:lpstr>Buyer</vt:lpstr>
      <vt:lpstr>Lender</vt:lpstr>
    </vt:vector>
  </TitlesOfParts>
  <Company>Allied Business Schools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14  From Acceptance to Close</dc:title>
  <dc:creator>Verity Fletcher</dc:creator>
  <cp:lastModifiedBy>wcering1</cp:lastModifiedBy>
  <cp:revision>7</cp:revision>
  <dcterms:created xsi:type="dcterms:W3CDTF">2007-04-04T22:09:00Z</dcterms:created>
  <dcterms:modified xsi:type="dcterms:W3CDTF">2010-05-12T18:55:27Z</dcterms:modified>
</cp:coreProperties>
</file>