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57" r:id="rId3"/>
    <p:sldId id="258" r:id="rId4"/>
    <p:sldId id="259" r:id="rId5"/>
    <p:sldId id="260" r:id="rId6"/>
    <p:sldId id="261" r:id="rId7"/>
    <p:sldId id="262" r:id="rId8"/>
    <p:sldId id="263" r:id="rId9"/>
    <p:sldId id="264" r:id="rId10"/>
    <p:sldId id="265" r:id="rId11"/>
    <p:sldId id="268" r:id="rId12"/>
    <p:sldId id="266" r:id="rId13"/>
    <p:sldId id="269" r:id="rId14"/>
    <p:sldId id="270" r:id="rId15"/>
    <p:sldId id="267"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82" autoAdjust="0"/>
    <p:restoredTop sz="94660"/>
  </p:normalViewPr>
  <p:slideViewPr>
    <p:cSldViewPr>
      <p:cViewPr varScale="1">
        <p:scale>
          <a:sx n="93" d="100"/>
          <a:sy n="93" d="100"/>
        </p:scale>
        <p:origin x="-648"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1746" name="Group 2"/>
          <p:cNvGrpSpPr>
            <a:grpSpLocks/>
          </p:cNvGrpSpPr>
          <p:nvPr/>
        </p:nvGrpSpPr>
        <p:grpSpPr bwMode="auto">
          <a:xfrm>
            <a:off x="0" y="0"/>
            <a:ext cx="9144000" cy="6856413"/>
            <a:chOff x="0" y="0"/>
            <a:chExt cx="5760" cy="4319"/>
          </a:xfrm>
        </p:grpSpPr>
        <p:sp>
          <p:nvSpPr>
            <p:cNvPr id="31747"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endParaRPr lang="en-US"/>
            </a:p>
          </p:txBody>
        </p:sp>
        <p:sp>
          <p:nvSpPr>
            <p:cNvPr id="31748"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en-US"/>
            </a:p>
          </p:txBody>
        </p:sp>
        <p:sp>
          <p:nvSpPr>
            <p:cNvPr id="31749"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endParaRPr lang="en-US"/>
            </a:p>
          </p:txBody>
        </p:sp>
        <p:sp>
          <p:nvSpPr>
            <p:cNvPr id="31750"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endParaRPr lang="en-US"/>
            </a:p>
          </p:txBody>
        </p:sp>
        <p:sp>
          <p:nvSpPr>
            <p:cNvPr id="31751"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endParaRPr lang="en-US"/>
            </a:p>
          </p:txBody>
        </p:sp>
        <p:sp>
          <p:nvSpPr>
            <p:cNvPr id="31752"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endParaRPr lang="en-US"/>
            </a:p>
          </p:txBody>
        </p:sp>
        <p:sp>
          <p:nvSpPr>
            <p:cNvPr id="31753"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endParaRPr lang="en-US"/>
            </a:p>
          </p:txBody>
        </p:sp>
        <p:sp>
          <p:nvSpPr>
            <p:cNvPr id="31754"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en-US"/>
            </a:p>
          </p:txBody>
        </p:sp>
        <p:sp>
          <p:nvSpPr>
            <p:cNvPr id="31755"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endParaRPr lang="en-US"/>
            </a:p>
          </p:txBody>
        </p:sp>
        <p:sp>
          <p:nvSpPr>
            <p:cNvPr id="31756"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endParaRPr lang="en-US"/>
            </a:p>
          </p:txBody>
        </p:sp>
        <p:sp>
          <p:nvSpPr>
            <p:cNvPr id="31757"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endParaRPr lang="en-US"/>
            </a:p>
          </p:txBody>
        </p:sp>
        <p:sp>
          <p:nvSpPr>
            <p:cNvPr id="31758"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endParaRPr lang="en-US"/>
            </a:p>
          </p:txBody>
        </p:sp>
        <p:sp>
          <p:nvSpPr>
            <p:cNvPr id="31759"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endParaRPr lang="en-US"/>
            </a:p>
          </p:txBody>
        </p:sp>
        <p:sp>
          <p:nvSpPr>
            <p:cNvPr id="31760"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endParaRPr lang="en-US"/>
            </a:p>
          </p:txBody>
        </p:sp>
        <p:sp>
          <p:nvSpPr>
            <p:cNvPr id="31761"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endParaRPr lang="en-US"/>
            </a:p>
          </p:txBody>
        </p:sp>
        <p:sp>
          <p:nvSpPr>
            <p:cNvPr id="31762"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endParaRPr lang="en-US"/>
            </a:p>
          </p:txBody>
        </p:sp>
        <p:sp>
          <p:nvSpPr>
            <p:cNvPr id="31763"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endParaRPr lang="en-US"/>
            </a:p>
          </p:txBody>
        </p:sp>
        <p:sp>
          <p:nvSpPr>
            <p:cNvPr id="31764"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endParaRPr lang="en-US"/>
            </a:p>
          </p:txBody>
        </p:sp>
        <p:sp>
          <p:nvSpPr>
            <p:cNvPr id="31765"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endParaRPr lang="en-US"/>
            </a:p>
          </p:txBody>
        </p:sp>
        <p:sp>
          <p:nvSpPr>
            <p:cNvPr id="31766"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endParaRPr lang="en-US"/>
            </a:p>
          </p:txBody>
        </p:sp>
        <p:sp>
          <p:nvSpPr>
            <p:cNvPr id="31767"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endParaRPr lang="en-US"/>
            </a:p>
          </p:txBody>
        </p:sp>
        <p:sp>
          <p:nvSpPr>
            <p:cNvPr id="31768"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endParaRPr lang="en-US"/>
            </a:p>
          </p:txBody>
        </p:sp>
        <p:sp>
          <p:nvSpPr>
            <p:cNvPr id="31769"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endParaRPr lang="en-US"/>
            </a:p>
          </p:txBody>
        </p:sp>
        <p:sp>
          <p:nvSpPr>
            <p:cNvPr id="31770"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endParaRPr lang="en-US"/>
            </a:p>
          </p:txBody>
        </p:sp>
        <p:sp>
          <p:nvSpPr>
            <p:cNvPr id="31771"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US"/>
            </a:p>
          </p:txBody>
        </p:sp>
        <p:sp>
          <p:nvSpPr>
            <p:cNvPr id="31772"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endParaRPr lang="en-US"/>
            </a:p>
          </p:txBody>
        </p:sp>
        <p:sp>
          <p:nvSpPr>
            <p:cNvPr id="31773"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endParaRPr lang="en-US"/>
            </a:p>
          </p:txBody>
        </p:sp>
        <p:sp>
          <p:nvSpPr>
            <p:cNvPr id="31774"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endParaRPr lang="en-US"/>
            </a:p>
          </p:txBody>
        </p:sp>
        <p:sp>
          <p:nvSpPr>
            <p:cNvPr id="31775"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en-US"/>
            </a:p>
          </p:txBody>
        </p:sp>
        <p:sp>
          <p:nvSpPr>
            <p:cNvPr id="31776"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endParaRPr lang="en-US"/>
            </a:p>
          </p:txBody>
        </p:sp>
        <p:sp>
          <p:nvSpPr>
            <p:cNvPr id="31777"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endParaRPr lang="en-US"/>
            </a:p>
          </p:txBody>
        </p:sp>
        <p:sp>
          <p:nvSpPr>
            <p:cNvPr id="31778"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31779"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US"/>
            </a:p>
          </p:txBody>
        </p:sp>
        <p:sp>
          <p:nvSpPr>
            <p:cNvPr id="31780"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endParaRPr lang="en-US"/>
            </a:p>
          </p:txBody>
        </p:sp>
        <p:sp>
          <p:nvSpPr>
            <p:cNvPr id="31781"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endParaRPr lang="en-US"/>
            </a:p>
          </p:txBody>
        </p:sp>
        <p:sp>
          <p:nvSpPr>
            <p:cNvPr id="31782"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endParaRPr lang="en-US"/>
            </a:p>
          </p:txBody>
        </p:sp>
        <p:grpSp>
          <p:nvGrpSpPr>
            <p:cNvPr id="31783" name="Group 39"/>
            <p:cNvGrpSpPr>
              <a:grpSpLocks/>
            </p:cNvGrpSpPr>
            <p:nvPr userDrawn="1"/>
          </p:nvGrpSpPr>
          <p:grpSpPr bwMode="auto">
            <a:xfrm>
              <a:off x="0" y="1632"/>
              <a:ext cx="5758" cy="1858"/>
              <a:chOff x="0" y="1632"/>
              <a:chExt cx="5758" cy="1858"/>
            </a:xfrm>
          </p:grpSpPr>
          <p:sp>
            <p:nvSpPr>
              <p:cNvPr id="31784"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en-US"/>
              </a:p>
            </p:txBody>
          </p:sp>
          <p:sp>
            <p:nvSpPr>
              <p:cNvPr id="31785"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endParaRPr lang="en-US"/>
              </a:p>
            </p:txBody>
          </p:sp>
        </p:grpSp>
      </p:grpSp>
      <p:sp>
        <p:nvSpPr>
          <p:cNvPr id="31786" name="Rectangle 42"/>
          <p:cNvSpPr>
            <a:spLocks noGrp="1" noChangeArrowheads="1"/>
          </p:cNvSpPr>
          <p:nvPr>
            <p:ph type="ctrTitle" sz="quarter"/>
          </p:nvPr>
        </p:nvSpPr>
        <p:spPr>
          <a:xfrm>
            <a:off x="457200" y="1600200"/>
            <a:ext cx="8229600" cy="1828800"/>
          </a:xfrm>
        </p:spPr>
        <p:txBody>
          <a:bodyPr/>
          <a:lstStyle>
            <a:lvl1pPr>
              <a:defRPr sz="4800"/>
            </a:lvl1pPr>
          </a:lstStyle>
          <a:p>
            <a:r>
              <a:rPr lang="en-US"/>
              <a:t>Click to edit Master title style</a:t>
            </a:r>
          </a:p>
        </p:txBody>
      </p:sp>
      <p:sp>
        <p:nvSpPr>
          <p:cNvPr id="31787" name="Rectangle 4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sz="3600"/>
            </a:lvl1pPr>
          </a:lstStyle>
          <a:p>
            <a:r>
              <a:rPr lang="en-US"/>
              <a:t>Click to edit Master subtitle style</a:t>
            </a:r>
          </a:p>
        </p:txBody>
      </p:sp>
      <p:sp>
        <p:nvSpPr>
          <p:cNvPr id="31788" name="Rectangle 44"/>
          <p:cNvSpPr>
            <a:spLocks noGrp="1" noChangeArrowheads="1"/>
          </p:cNvSpPr>
          <p:nvPr>
            <p:ph type="dt" sz="quarter" idx="2"/>
          </p:nvPr>
        </p:nvSpPr>
        <p:spPr/>
        <p:txBody>
          <a:bodyPr/>
          <a:lstStyle>
            <a:lvl1pPr>
              <a:defRPr/>
            </a:lvl1pPr>
          </a:lstStyle>
          <a:p>
            <a:endParaRPr lang="en-US"/>
          </a:p>
        </p:txBody>
      </p:sp>
      <p:sp>
        <p:nvSpPr>
          <p:cNvPr id="31789" name="Rectangle 45"/>
          <p:cNvSpPr>
            <a:spLocks noGrp="1" noChangeArrowheads="1"/>
          </p:cNvSpPr>
          <p:nvPr>
            <p:ph type="ftr" sz="quarter" idx="3"/>
          </p:nvPr>
        </p:nvSpPr>
        <p:spPr/>
        <p:txBody>
          <a:bodyPr/>
          <a:lstStyle>
            <a:lvl1pPr>
              <a:defRPr/>
            </a:lvl1pPr>
          </a:lstStyle>
          <a:p>
            <a:endParaRPr lang="en-US"/>
          </a:p>
        </p:txBody>
      </p:sp>
      <p:sp>
        <p:nvSpPr>
          <p:cNvPr id="31790" name="Rectangle 46"/>
          <p:cNvSpPr>
            <a:spLocks noGrp="1" noChangeArrowheads="1"/>
          </p:cNvSpPr>
          <p:nvPr>
            <p:ph type="sldNum" sz="quarter" idx="4"/>
          </p:nvPr>
        </p:nvSpPr>
        <p:spPr/>
        <p:txBody>
          <a:bodyPr/>
          <a:lstStyle>
            <a:lvl1pPr>
              <a:defRPr/>
            </a:lvl1pPr>
          </a:lstStyle>
          <a:p>
            <a:fld id="{B7FB4EA4-1937-48A0-80F8-F132A7A921D9}"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5CBE9BD-6A29-428A-B513-B841E35A4F72}"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BABB3EC-5216-4038-BAE7-0A7F369E7F8C}"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B131C4F-93F6-4267-80CD-0C2236D4F5FD}"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D1C3085-2CF5-4D16-9865-8A3D9D827475}"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D22B088-904B-4413-97AB-0CE851EC2273}"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566259F4-6794-4167-AC77-D8EF4F1357CF}"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EA862C5-EDBD-401C-B793-7C9A1FA224DB}"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CE50D91-AAA7-4840-8646-C306499546C6}"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1C2AF75-3333-4FF0-A5AF-1F65B5EA514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1A20C1D-6E9A-4A5C-A977-ED1BB19A77F9}"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3638"/>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fld id="{351AC6BB-5A40-486C-AB03-2FD7E3AF2F10}"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3638"/>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fld id="{6F09EAB9-852A-487F-8B62-8449AB2088D7}"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8229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941763"/>
            <a:ext cx="8229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3638"/>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fld id="{126BAB9D-BC0D-4222-BD4C-C2BE35CA3835}"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57647"/>
                <a:invGamma/>
              </a:schemeClr>
            </a:gs>
            <a:gs pos="100000">
              <a:schemeClr val="bg1"/>
            </a:gs>
          </a:gsLst>
          <a:lin ang="2700000" scaled="1"/>
        </a:gradFill>
        <a:effectLst/>
      </p:bgPr>
    </p:bg>
    <p:spTree>
      <p:nvGrpSpPr>
        <p:cNvPr id="1" name=""/>
        <p:cNvGrpSpPr/>
        <p:nvPr/>
      </p:nvGrpSpPr>
      <p:grpSpPr>
        <a:xfrm>
          <a:off x="0" y="0"/>
          <a:ext cx="0" cy="0"/>
          <a:chOff x="0" y="0"/>
          <a:chExt cx="0" cy="0"/>
        </a:xfrm>
      </p:grpSpPr>
      <p:grpSp>
        <p:nvGrpSpPr>
          <p:cNvPr id="30722" name="Group 2"/>
          <p:cNvGrpSpPr>
            <a:grpSpLocks/>
          </p:cNvGrpSpPr>
          <p:nvPr/>
        </p:nvGrpSpPr>
        <p:grpSpPr bwMode="auto">
          <a:xfrm>
            <a:off x="0" y="0"/>
            <a:ext cx="9144000" cy="6856413"/>
            <a:chOff x="0" y="0"/>
            <a:chExt cx="5760" cy="4319"/>
          </a:xfrm>
        </p:grpSpPr>
        <p:sp>
          <p:nvSpPr>
            <p:cNvPr id="30723"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endParaRPr lang="en-US"/>
            </a:p>
          </p:txBody>
        </p:sp>
        <p:sp>
          <p:nvSpPr>
            <p:cNvPr id="30724"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en-US"/>
            </a:p>
          </p:txBody>
        </p:sp>
        <p:sp>
          <p:nvSpPr>
            <p:cNvPr id="30725"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endParaRPr lang="en-US"/>
            </a:p>
          </p:txBody>
        </p:sp>
        <p:sp>
          <p:nvSpPr>
            <p:cNvPr id="30726"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endParaRPr lang="en-US"/>
            </a:p>
          </p:txBody>
        </p:sp>
        <p:sp>
          <p:nvSpPr>
            <p:cNvPr id="30727"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endParaRPr lang="en-US"/>
            </a:p>
          </p:txBody>
        </p:sp>
        <p:sp>
          <p:nvSpPr>
            <p:cNvPr id="30728"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endParaRPr lang="en-US"/>
            </a:p>
          </p:txBody>
        </p:sp>
        <p:sp>
          <p:nvSpPr>
            <p:cNvPr id="30729"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endParaRPr lang="en-US"/>
            </a:p>
          </p:txBody>
        </p:sp>
        <p:sp>
          <p:nvSpPr>
            <p:cNvPr id="30730"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en-US"/>
            </a:p>
          </p:txBody>
        </p:sp>
        <p:sp>
          <p:nvSpPr>
            <p:cNvPr id="30731"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endParaRPr lang="en-US"/>
            </a:p>
          </p:txBody>
        </p:sp>
        <p:sp>
          <p:nvSpPr>
            <p:cNvPr id="30732"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endParaRPr lang="en-US"/>
            </a:p>
          </p:txBody>
        </p:sp>
        <p:sp>
          <p:nvSpPr>
            <p:cNvPr id="30733"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endParaRPr lang="en-US"/>
            </a:p>
          </p:txBody>
        </p:sp>
        <p:sp>
          <p:nvSpPr>
            <p:cNvPr id="30734"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endParaRPr lang="en-US"/>
            </a:p>
          </p:txBody>
        </p:sp>
        <p:sp>
          <p:nvSpPr>
            <p:cNvPr id="30735"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endParaRPr lang="en-US"/>
            </a:p>
          </p:txBody>
        </p:sp>
        <p:sp>
          <p:nvSpPr>
            <p:cNvPr id="30736"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endParaRPr lang="en-US"/>
            </a:p>
          </p:txBody>
        </p:sp>
        <p:sp>
          <p:nvSpPr>
            <p:cNvPr id="30737"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endParaRPr lang="en-US"/>
            </a:p>
          </p:txBody>
        </p:sp>
        <p:sp>
          <p:nvSpPr>
            <p:cNvPr id="30738"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endParaRPr lang="en-US"/>
            </a:p>
          </p:txBody>
        </p:sp>
        <p:sp>
          <p:nvSpPr>
            <p:cNvPr id="30739"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endParaRPr lang="en-US"/>
            </a:p>
          </p:txBody>
        </p:sp>
        <p:sp>
          <p:nvSpPr>
            <p:cNvPr id="30740"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endParaRPr lang="en-US"/>
            </a:p>
          </p:txBody>
        </p:sp>
        <p:sp>
          <p:nvSpPr>
            <p:cNvPr id="30741"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endParaRPr lang="en-US"/>
            </a:p>
          </p:txBody>
        </p:sp>
        <p:sp>
          <p:nvSpPr>
            <p:cNvPr id="30742"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endParaRPr lang="en-US"/>
            </a:p>
          </p:txBody>
        </p:sp>
        <p:sp>
          <p:nvSpPr>
            <p:cNvPr id="30743"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endParaRPr lang="en-US"/>
            </a:p>
          </p:txBody>
        </p:sp>
        <p:sp>
          <p:nvSpPr>
            <p:cNvPr id="30744"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endParaRPr lang="en-US"/>
            </a:p>
          </p:txBody>
        </p:sp>
        <p:sp>
          <p:nvSpPr>
            <p:cNvPr id="30745"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endParaRPr lang="en-US"/>
            </a:p>
          </p:txBody>
        </p:sp>
        <p:sp>
          <p:nvSpPr>
            <p:cNvPr id="30746"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endParaRPr lang="en-US"/>
            </a:p>
          </p:txBody>
        </p:sp>
        <p:sp>
          <p:nvSpPr>
            <p:cNvPr id="30747"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US"/>
            </a:p>
          </p:txBody>
        </p:sp>
        <p:sp>
          <p:nvSpPr>
            <p:cNvPr id="30748"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endParaRPr lang="en-US"/>
            </a:p>
          </p:txBody>
        </p:sp>
        <p:sp>
          <p:nvSpPr>
            <p:cNvPr id="30749"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endParaRPr lang="en-US"/>
            </a:p>
          </p:txBody>
        </p:sp>
        <p:sp>
          <p:nvSpPr>
            <p:cNvPr id="30750"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endParaRPr lang="en-US"/>
            </a:p>
          </p:txBody>
        </p:sp>
        <p:sp>
          <p:nvSpPr>
            <p:cNvPr id="30751"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en-US"/>
            </a:p>
          </p:txBody>
        </p:sp>
        <p:sp>
          <p:nvSpPr>
            <p:cNvPr id="30752"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endParaRPr lang="en-US"/>
            </a:p>
          </p:txBody>
        </p:sp>
        <p:sp>
          <p:nvSpPr>
            <p:cNvPr id="30753"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endParaRPr lang="en-US"/>
            </a:p>
          </p:txBody>
        </p:sp>
        <p:sp>
          <p:nvSpPr>
            <p:cNvPr id="30754"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30755"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US"/>
            </a:p>
          </p:txBody>
        </p:sp>
        <p:sp>
          <p:nvSpPr>
            <p:cNvPr id="30756"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endParaRPr lang="en-US"/>
            </a:p>
          </p:txBody>
        </p:sp>
        <p:sp>
          <p:nvSpPr>
            <p:cNvPr id="30757"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endParaRPr lang="en-US"/>
            </a:p>
          </p:txBody>
        </p:sp>
        <p:sp>
          <p:nvSpPr>
            <p:cNvPr id="30758"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endParaRPr lang="en-US"/>
            </a:p>
          </p:txBody>
        </p:sp>
        <p:grpSp>
          <p:nvGrpSpPr>
            <p:cNvPr id="30759" name="Group 39"/>
            <p:cNvGrpSpPr>
              <a:grpSpLocks/>
            </p:cNvGrpSpPr>
            <p:nvPr userDrawn="1"/>
          </p:nvGrpSpPr>
          <p:grpSpPr bwMode="auto">
            <a:xfrm>
              <a:off x="0" y="1632"/>
              <a:ext cx="5758" cy="1858"/>
              <a:chOff x="0" y="1632"/>
              <a:chExt cx="5758" cy="1858"/>
            </a:xfrm>
          </p:grpSpPr>
          <p:sp>
            <p:nvSpPr>
              <p:cNvPr id="30760"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en-US"/>
              </a:p>
            </p:txBody>
          </p:sp>
          <p:sp>
            <p:nvSpPr>
              <p:cNvPr id="30761"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endParaRPr lang="en-US"/>
              </a:p>
            </p:txBody>
          </p:sp>
        </p:grpSp>
      </p:grpSp>
      <p:sp>
        <p:nvSpPr>
          <p:cNvPr id="30762" name="Rectangle 42"/>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63"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64" name="Rectangle 4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endParaRPr lang="en-US"/>
          </a:p>
        </p:txBody>
      </p:sp>
      <p:sp>
        <p:nvSpPr>
          <p:cNvPr id="30765" name="Rectangle 4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endParaRPr lang="en-US"/>
          </a:p>
        </p:txBody>
      </p:sp>
      <p:sp>
        <p:nvSpPr>
          <p:cNvPr id="30766" name="Rectangle 4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fld id="{765777F4-AB84-487D-8197-D2663C77498D}"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Lst>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fontAlgn="base">
        <a:spcBef>
          <a:spcPct val="20000"/>
        </a:spcBef>
        <a:spcAft>
          <a:spcPct val="0"/>
        </a:spcAft>
        <a:buClr>
          <a:schemeClr val="hlink"/>
        </a:buClr>
        <a:buSzPct val="90000"/>
        <a:buFont typeface="Wingdings" pitchFamily="2" charset="2"/>
        <a:buBlip>
          <a:blip r:embed="rId16"/>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accent2"/>
        </a:buClr>
        <a:buSzPct val="90000"/>
        <a:buFont typeface="Wingdings" pitchFamily="2" charset="2"/>
        <a:buBlip>
          <a:blip r:embed="rId17"/>
        </a:buBlip>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62000" y="304800"/>
            <a:ext cx="8001000" cy="1828800"/>
          </a:xfrm>
        </p:spPr>
        <p:txBody>
          <a:bodyPr/>
          <a:lstStyle/>
          <a:p>
            <a:r>
              <a:rPr lang="en-US" b="1">
                <a:solidFill>
                  <a:srgbClr val="CC0000"/>
                </a:solidFill>
                <a:effectLst/>
              </a:rPr>
              <a:t>Chapter 12</a:t>
            </a:r>
            <a:r>
              <a:rPr lang="en-US" sz="4400" b="1">
                <a:solidFill>
                  <a:srgbClr val="CC0000"/>
                </a:solidFill>
                <a:effectLst/>
              </a:rPr>
              <a:t/>
            </a:r>
            <a:br>
              <a:rPr lang="en-US" sz="4400" b="1">
                <a:solidFill>
                  <a:srgbClr val="CC0000"/>
                </a:solidFill>
                <a:effectLst/>
              </a:rPr>
            </a:br>
            <a:r>
              <a:rPr lang="en-US" sz="4000" b="1">
                <a:solidFill>
                  <a:srgbClr val="CC0000"/>
                </a:solidFill>
                <a:effectLst/>
              </a:rPr>
              <a:t>Writing and Presenting an Offer</a:t>
            </a:r>
          </a:p>
        </p:txBody>
      </p:sp>
      <p:sp>
        <p:nvSpPr>
          <p:cNvPr id="2051" name="Rectangle 3"/>
          <p:cNvSpPr>
            <a:spLocks noGrp="1" noChangeArrowheads="1"/>
          </p:cNvSpPr>
          <p:nvPr>
            <p:ph type="subTitle" idx="1"/>
          </p:nvPr>
        </p:nvSpPr>
        <p:spPr>
          <a:xfrm>
            <a:off x="609600" y="2286000"/>
            <a:ext cx="8001000" cy="4267200"/>
          </a:xfrm>
        </p:spPr>
        <p:txBody>
          <a:bodyPr/>
          <a:lstStyle/>
          <a:p>
            <a:pPr marL="457200" indent="-457200" algn="l">
              <a:lnSpc>
                <a:spcPct val="80000"/>
              </a:lnSpc>
              <a:spcAft>
                <a:spcPct val="30000"/>
              </a:spcAft>
            </a:pPr>
            <a:r>
              <a:rPr lang="en-US" sz="2600" b="1">
                <a:effectLst/>
              </a:rPr>
              <a:t>After reading this chapter, you will be able to:</a:t>
            </a:r>
          </a:p>
          <a:p>
            <a:pPr marL="457200" indent="-457200" algn="l">
              <a:lnSpc>
                <a:spcPct val="80000"/>
              </a:lnSpc>
              <a:spcAft>
                <a:spcPct val="15000"/>
              </a:spcAft>
              <a:buFont typeface="Wingdings" pitchFamily="2" charset="2"/>
              <a:buBlip>
                <a:blip r:embed="rId2"/>
              </a:buBlip>
            </a:pPr>
            <a:r>
              <a:rPr lang="en-US" sz="2400">
                <a:effectLst/>
              </a:rPr>
              <a:t>define deposit receipts.</a:t>
            </a:r>
          </a:p>
          <a:p>
            <a:pPr marL="457200" indent="-457200" algn="l">
              <a:lnSpc>
                <a:spcPct val="80000"/>
              </a:lnSpc>
              <a:spcAft>
                <a:spcPct val="15000"/>
              </a:spcAft>
              <a:buFont typeface="Wingdings" pitchFamily="2" charset="2"/>
              <a:buBlip>
                <a:blip r:embed="rId2"/>
              </a:buBlip>
            </a:pPr>
            <a:r>
              <a:rPr lang="en-US" sz="2400">
                <a:effectLst/>
              </a:rPr>
              <a:t>describe the main clauses in the deposit receipt.</a:t>
            </a:r>
          </a:p>
          <a:p>
            <a:pPr marL="457200" indent="-457200" algn="l">
              <a:lnSpc>
                <a:spcPct val="80000"/>
              </a:lnSpc>
              <a:spcAft>
                <a:spcPct val="15000"/>
              </a:spcAft>
              <a:buFont typeface="Wingdings" pitchFamily="2" charset="2"/>
              <a:buBlip>
                <a:blip r:embed="rId2"/>
              </a:buBlip>
            </a:pPr>
            <a:r>
              <a:rPr lang="en-US" sz="2400">
                <a:effectLst/>
              </a:rPr>
              <a:t>identify the important information a salesperson should gather prior to filling out the offer to purchase.</a:t>
            </a:r>
          </a:p>
          <a:p>
            <a:pPr marL="457200" indent="-457200" algn="l">
              <a:lnSpc>
                <a:spcPct val="80000"/>
              </a:lnSpc>
              <a:spcAft>
                <a:spcPct val="15000"/>
              </a:spcAft>
              <a:buFont typeface="Wingdings" pitchFamily="2" charset="2"/>
              <a:buBlip>
                <a:blip r:embed="rId2"/>
              </a:buBlip>
            </a:pPr>
            <a:r>
              <a:rPr lang="en-US" sz="2400">
                <a:effectLst/>
              </a:rPr>
              <a:t>list the items a salesperson should bring when presenting an offer.</a:t>
            </a:r>
          </a:p>
          <a:p>
            <a:pPr marL="457200" indent="-457200" algn="l">
              <a:lnSpc>
                <a:spcPct val="80000"/>
              </a:lnSpc>
              <a:spcAft>
                <a:spcPct val="15000"/>
              </a:spcAft>
              <a:buFont typeface="Wingdings" pitchFamily="2" charset="2"/>
              <a:buBlip>
                <a:blip r:embed="rId2"/>
              </a:buBlip>
            </a:pPr>
            <a:r>
              <a:rPr lang="en-US" sz="2400">
                <a:effectLst/>
              </a:rPr>
              <a:t>explain why a salesperson should present an offer in person.</a:t>
            </a:r>
          </a:p>
          <a:p>
            <a:pPr marL="457200" indent="-457200" algn="l">
              <a:lnSpc>
                <a:spcPct val="80000"/>
              </a:lnSpc>
              <a:spcAft>
                <a:spcPct val="15000"/>
              </a:spcAft>
              <a:buFont typeface="Wingdings" pitchFamily="2" charset="2"/>
              <a:buBlip>
                <a:blip r:embed="rId2"/>
              </a:buBlip>
            </a:pPr>
            <a:r>
              <a:rPr lang="en-US" sz="2400">
                <a:effectLst/>
              </a:rPr>
              <a:t>discuss how a salesperson can effectively handle counteroffers.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b="1">
                <a:effectLst/>
              </a:rPr>
              <a:t>Writing the Offer</a:t>
            </a:r>
          </a:p>
        </p:txBody>
      </p:sp>
      <p:sp>
        <p:nvSpPr>
          <p:cNvPr id="3075" name="Rectangle 3"/>
          <p:cNvSpPr>
            <a:spLocks noGrp="1" noChangeArrowheads="1"/>
          </p:cNvSpPr>
          <p:nvPr>
            <p:ph type="body" idx="1"/>
          </p:nvPr>
        </p:nvSpPr>
        <p:spPr/>
        <p:txBody>
          <a:bodyPr/>
          <a:lstStyle/>
          <a:p>
            <a:r>
              <a:rPr lang="en-US">
                <a:effectLst/>
              </a:rPr>
              <a:t>Purchase Price and Initial Deposit</a:t>
            </a:r>
          </a:p>
          <a:p>
            <a:r>
              <a:rPr lang="en-US">
                <a:effectLst/>
              </a:rPr>
              <a:t>Finance Terms</a:t>
            </a:r>
          </a:p>
          <a:p>
            <a:r>
              <a:rPr lang="en-US">
                <a:effectLst/>
              </a:rPr>
              <a:t>Common Contingencies</a:t>
            </a:r>
          </a:p>
          <a:p>
            <a:r>
              <a:rPr lang="en-US">
                <a:effectLst/>
              </a:rPr>
              <a:t>Escrow</a:t>
            </a:r>
          </a:p>
          <a:p>
            <a:r>
              <a:rPr lang="en-US">
                <a:effectLst/>
              </a:rPr>
              <a:t>Early Move-In</a:t>
            </a:r>
          </a:p>
          <a:p>
            <a:r>
              <a:rPr lang="en-US">
                <a:effectLst/>
              </a:rPr>
              <a:t>Expiration of Offer</a:t>
            </a:r>
          </a:p>
          <a:p>
            <a:r>
              <a:rPr lang="en-US">
                <a:effectLst/>
              </a:rPr>
              <a:t>Sign the Contract</a:t>
            </a:r>
          </a:p>
        </p:txBody>
      </p:sp>
      <p:pic>
        <p:nvPicPr>
          <p:cNvPr id="3077" name="Picture 5" descr="2"/>
          <p:cNvPicPr>
            <a:picLocks noChangeAspect="1" noChangeArrowheads="1"/>
          </p:cNvPicPr>
          <p:nvPr/>
        </p:nvPicPr>
        <p:blipFill>
          <a:blip r:embed="rId2" cstate="print"/>
          <a:srcRect/>
          <a:stretch>
            <a:fillRect/>
          </a:stretch>
        </p:blipFill>
        <p:spPr bwMode="auto">
          <a:xfrm>
            <a:off x="5257800" y="3429000"/>
            <a:ext cx="3505200" cy="262572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458200" cy="944562"/>
          </a:xfrm>
        </p:spPr>
        <p:txBody>
          <a:bodyPr/>
          <a:lstStyle/>
          <a:p>
            <a:r>
              <a:rPr lang="en-US" sz="4000" b="1">
                <a:effectLst/>
              </a:rPr>
              <a:t>Purchase Price and Initial Deposit</a:t>
            </a:r>
          </a:p>
        </p:txBody>
      </p:sp>
      <p:sp>
        <p:nvSpPr>
          <p:cNvPr id="4099" name="Rectangle 3"/>
          <p:cNvSpPr>
            <a:spLocks noGrp="1" noChangeArrowheads="1"/>
          </p:cNvSpPr>
          <p:nvPr>
            <p:ph type="body" idx="1"/>
          </p:nvPr>
        </p:nvSpPr>
        <p:spPr>
          <a:xfrm>
            <a:off x="304800" y="1295400"/>
            <a:ext cx="8458200" cy="5105400"/>
          </a:xfrm>
        </p:spPr>
        <p:txBody>
          <a:bodyPr/>
          <a:lstStyle/>
          <a:p>
            <a:r>
              <a:rPr lang="en-US" sz="2800">
                <a:effectLst/>
              </a:rPr>
              <a:t>Purchase Price</a:t>
            </a:r>
          </a:p>
          <a:p>
            <a:pPr lvl="2"/>
            <a:r>
              <a:rPr lang="en-US" sz="2000">
                <a:effectLst/>
              </a:rPr>
              <a:t>Use the CMA statistics as a guide for setting the amount of the offer with the buyer’s</a:t>
            </a:r>
          </a:p>
          <a:p>
            <a:pPr lvl="1"/>
            <a:r>
              <a:rPr lang="en-US" sz="2400">
                <a:effectLst/>
              </a:rPr>
              <a:t>Questions to ask buyers before writing the offer</a:t>
            </a:r>
          </a:p>
          <a:p>
            <a:pPr lvl="2"/>
            <a:r>
              <a:rPr lang="en-US" sz="2000">
                <a:effectLst/>
              </a:rPr>
              <a:t>What is the most the buyers will pay?</a:t>
            </a:r>
          </a:p>
          <a:p>
            <a:pPr lvl="2"/>
            <a:r>
              <a:rPr lang="en-US" sz="2000">
                <a:effectLst/>
              </a:rPr>
              <a:t>Which is more important to the buyers— price or terms?</a:t>
            </a:r>
          </a:p>
          <a:p>
            <a:pPr lvl="2"/>
            <a:r>
              <a:rPr lang="en-US" sz="2000">
                <a:effectLst/>
              </a:rPr>
              <a:t>Are the buyers prepared for a counteroffer from the sellers?</a:t>
            </a:r>
          </a:p>
          <a:p>
            <a:pPr lvl="2"/>
            <a:r>
              <a:rPr lang="en-US" sz="2000">
                <a:effectLst/>
              </a:rPr>
              <a:t>Are there any buyers’ contingencies that must be part of the transaction?</a:t>
            </a:r>
          </a:p>
          <a:p>
            <a:pPr lvl="2"/>
            <a:r>
              <a:rPr lang="en-US" sz="2000">
                <a:effectLst/>
              </a:rPr>
              <a:t>Is there a critical timeframe for the buyers to close the transaction?</a:t>
            </a:r>
          </a:p>
          <a:p>
            <a:r>
              <a:rPr lang="en-US" sz="2800">
                <a:effectLst/>
              </a:rPr>
              <a:t>Initial Deposit</a:t>
            </a:r>
          </a:p>
          <a:p>
            <a:pPr lvl="2"/>
            <a:r>
              <a:rPr lang="en-US" sz="2000">
                <a:effectLst/>
              </a:rPr>
              <a:t>Earnest Money deposit (consideration</a:t>
            </a:r>
            <a:r>
              <a:rPr lang="en-US" sz="2000"/>
              <a:t>)</a:t>
            </a:r>
          </a:p>
        </p:txBody>
      </p:sp>
      <p:sp>
        <p:nvSpPr>
          <p:cNvPr id="4100" name="Text Box 4"/>
          <p:cNvSpPr txBox="1">
            <a:spLocks noChangeArrowheads="1"/>
          </p:cNvSpPr>
          <p:nvPr/>
        </p:nvSpPr>
        <p:spPr bwMode="auto">
          <a:xfrm>
            <a:off x="6096000" y="4416425"/>
            <a:ext cx="2971800" cy="2289175"/>
          </a:xfrm>
          <a:prstGeom prst="rect">
            <a:avLst/>
          </a:prstGeom>
          <a:solidFill>
            <a:schemeClr val="accent1"/>
          </a:solidFill>
          <a:ln w="9525">
            <a:noFill/>
            <a:miter lim="800000"/>
            <a:headEnd/>
            <a:tailEnd/>
          </a:ln>
          <a:effectLst/>
        </p:spPr>
        <p:txBody>
          <a:bodyPr>
            <a:spAutoFit/>
          </a:bodyPr>
          <a:lstStyle/>
          <a:p>
            <a:pPr eaLnBrk="1" hangingPunct="1">
              <a:spcBef>
                <a:spcPct val="50000"/>
              </a:spcBef>
            </a:pPr>
            <a:r>
              <a:rPr lang="en-US" b="1"/>
              <a:t>Consideration</a:t>
            </a:r>
            <a:r>
              <a:rPr lang="en-US"/>
              <a:t> is a buyers’ deposit in the form of cash, a personal check, cashier’s check, promissory note, money order, or other form usually for 1-3% of the purchase price of the property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left)">
                                      <p:cBhvr>
                                        <p:cTn id="7" dur="2000"/>
                                        <p:tgtEl>
                                          <p:spTgt spid="4098"/>
                                        </p:tgtEl>
                                      </p:cBhvr>
                                    </p:animEffect>
                                  </p:childTnLst>
                                </p:cTn>
                              </p:par>
                            </p:childTnLst>
                          </p:cTn>
                        </p:par>
                        <p:par>
                          <p:cTn id="8" fill="hold">
                            <p:stCondLst>
                              <p:cond delay="2000"/>
                            </p:stCondLst>
                            <p:childTnLst>
                              <p:par>
                                <p:cTn id="9" presetID="55" presetClass="entr" presetSubtype="0" fill="hold" nodeType="afterEffect">
                                  <p:stCondLst>
                                    <p:cond delay="1500"/>
                                  </p:stCondLst>
                                  <p:childTnLst>
                                    <p:set>
                                      <p:cBhvr>
                                        <p:cTn id="10" dur="1" fill="hold">
                                          <p:stCondLst>
                                            <p:cond delay="0"/>
                                          </p:stCondLst>
                                        </p:cTn>
                                        <p:tgtEl>
                                          <p:spTgt spid="4099">
                                            <p:txEl>
                                              <p:pRg st="0" end="0"/>
                                            </p:txEl>
                                          </p:spTgt>
                                        </p:tgtEl>
                                        <p:attrNameLst>
                                          <p:attrName>style.visibility</p:attrName>
                                        </p:attrNameLst>
                                      </p:cBhvr>
                                      <p:to>
                                        <p:strVal val="visible"/>
                                      </p:to>
                                    </p:set>
                                    <p:anim calcmode="lin" valueType="num">
                                      <p:cBhvr>
                                        <p:cTn id="11" dur="1000" fill="hold"/>
                                        <p:tgtEl>
                                          <p:spTgt spid="4099">
                                            <p:txEl>
                                              <p:pRg st="0" end="0"/>
                                            </p:txEl>
                                          </p:spTgt>
                                        </p:tgtEl>
                                        <p:attrNameLst>
                                          <p:attrName>ppt_w</p:attrName>
                                        </p:attrNameLst>
                                      </p:cBhvr>
                                      <p:tavLst>
                                        <p:tav tm="0">
                                          <p:val>
                                            <p:strVal val="#ppt_w*0.70"/>
                                          </p:val>
                                        </p:tav>
                                        <p:tav tm="100000">
                                          <p:val>
                                            <p:strVal val="#ppt_w"/>
                                          </p:val>
                                        </p:tav>
                                      </p:tavLst>
                                    </p:anim>
                                    <p:anim calcmode="lin" valueType="num">
                                      <p:cBhvr>
                                        <p:cTn id="12" dur="1000" fill="hold"/>
                                        <p:tgtEl>
                                          <p:spTgt spid="4099">
                                            <p:txEl>
                                              <p:pRg st="0" end="0"/>
                                            </p:txEl>
                                          </p:spTgt>
                                        </p:tgtEl>
                                        <p:attrNameLst>
                                          <p:attrName>ppt_h</p:attrName>
                                        </p:attrNameLst>
                                      </p:cBhvr>
                                      <p:tavLst>
                                        <p:tav tm="0">
                                          <p:val>
                                            <p:strVal val="#ppt_h"/>
                                          </p:val>
                                        </p:tav>
                                        <p:tav tm="100000">
                                          <p:val>
                                            <p:strVal val="#ppt_h"/>
                                          </p:val>
                                        </p:tav>
                                      </p:tavLst>
                                    </p:anim>
                                    <p:animEffect transition="in" filter="fade">
                                      <p:cBhvr>
                                        <p:cTn id="13" dur="1000"/>
                                        <p:tgtEl>
                                          <p:spTgt spid="4099">
                                            <p:txEl>
                                              <p:pRg st="0" end="0"/>
                                            </p:txEl>
                                          </p:spTgt>
                                        </p:tgtEl>
                                      </p:cBhvr>
                                    </p:animEffect>
                                  </p:childTnLst>
                                </p:cTn>
                              </p:par>
                            </p:childTnLst>
                          </p:cTn>
                        </p:par>
                        <p:par>
                          <p:cTn id="14" fill="hold">
                            <p:stCondLst>
                              <p:cond delay="4500"/>
                            </p:stCondLst>
                            <p:childTnLst>
                              <p:par>
                                <p:cTn id="15" presetID="37" presetClass="entr" presetSubtype="0" fill="hold" nodeType="afterEffect">
                                  <p:stCondLst>
                                    <p:cond delay="1000"/>
                                  </p:stCondLst>
                                  <p:childTnLst>
                                    <p:set>
                                      <p:cBhvr>
                                        <p:cTn id="16" dur="1" fill="hold">
                                          <p:stCondLst>
                                            <p:cond delay="0"/>
                                          </p:stCondLst>
                                        </p:cTn>
                                        <p:tgtEl>
                                          <p:spTgt spid="4099">
                                            <p:txEl>
                                              <p:pRg st="1" end="1"/>
                                            </p:txEl>
                                          </p:spTgt>
                                        </p:tgtEl>
                                        <p:attrNameLst>
                                          <p:attrName>style.visibility</p:attrName>
                                        </p:attrNameLst>
                                      </p:cBhvr>
                                      <p:to>
                                        <p:strVal val="visible"/>
                                      </p:to>
                                    </p:set>
                                    <p:animEffect transition="in" filter="fade">
                                      <p:cBhvr>
                                        <p:cTn id="17" dur="1000"/>
                                        <p:tgtEl>
                                          <p:spTgt spid="4099">
                                            <p:txEl>
                                              <p:pRg st="1" end="1"/>
                                            </p:txEl>
                                          </p:spTgt>
                                        </p:tgtEl>
                                      </p:cBhvr>
                                    </p:animEffect>
                                    <p:anim calcmode="lin" valueType="num">
                                      <p:cBhvr>
                                        <p:cTn id="18" dur="1000" fill="hold"/>
                                        <p:tgtEl>
                                          <p:spTgt spid="4099">
                                            <p:txEl>
                                              <p:pRg st="1" end="1"/>
                                            </p:txEl>
                                          </p:spTgt>
                                        </p:tgtEl>
                                        <p:attrNameLst>
                                          <p:attrName>ppt_x</p:attrName>
                                        </p:attrNameLst>
                                      </p:cBhvr>
                                      <p:tavLst>
                                        <p:tav tm="0">
                                          <p:val>
                                            <p:strVal val="#ppt_x"/>
                                          </p:val>
                                        </p:tav>
                                        <p:tav tm="100000">
                                          <p:val>
                                            <p:strVal val="#ppt_x"/>
                                          </p:val>
                                        </p:tav>
                                      </p:tavLst>
                                    </p:anim>
                                    <p:anim calcmode="lin" valueType="num">
                                      <p:cBhvr>
                                        <p:cTn id="19" dur="900" decel="100000" fill="hold"/>
                                        <p:tgtEl>
                                          <p:spTgt spid="4099">
                                            <p:txEl>
                                              <p:pRg st="1" end="1"/>
                                            </p:txEl>
                                          </p:spTgt>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4099">
                                            <p:txEl>
                                              <p:pRg st="1" end="1"/>
                                            </p:txEl>
                                          </p:spTgt>
                                        </p:tgtEl>
                                        <p:attrNameLst>
                                          <p:attrName>ppt_y</p:attrName>
                                        </p:attrNameLst>
                                      </p:cBhvr>
                                      <p:tavLst>
                                        <p:tav tm="0">
                                          <p:val>
                                            <p:strVal val="#ppt_y-.03"/>
                                          </p:val>
                                        </p:tav>
                                        <p:tav tm="100000">
                                          <p:val>
                                            <p:strVal val="#ppt_y"/>
                                          </p:val>
                                        </p:tav>
                                      </p:tavLst>
                                    </p:anim>
                                  </p:childTnLst>
                                </p:cTn>
                              </p:par>
                            </p:childTnLst>
                          </p:cTn>
                        </p:par>
                        <p:par>
                          <p:cTn id="21" fill="hold">
                            <p:stCondLst>
                              <p:cond delay="6500"/>
                            </p:stCondLst>
                            <p:childTnLst>
                              <p:par>
                                <p:cTn id="22" presetID="12" presetClass="entr" presetSubtype="1" fill="hold" nodeType="afterEffect">
                                  <p:stCondLst>
                                    <p:cond delay="3000"/>
                                  </p:stCondLst>
                                  <p:childTnLst>
                                    <p:set>
                                      <p:cBhvr>
                                        <p:cTn id="23" dur="1" fill="hold">
                                          <p:stCondLst>
                                            <p:cond delay="0"/>
                                          </p:stCondLst>
                                        </p:cTn>
                                        <p:tgtEl>
                                          <p:spTgt spid="4099">
                                            <p:txEl>
                                              <p:pRg st="2" end="2"/>
                                            </p:txEl>
                                          </p:spTgt>
                                        </p:tgtEl>
                                        <p:attrNameLst>
                                          <p:attrName>style.visibility</p:attrName>
                                        </p:attrNameLst>
                                      </p:cBhvr>
                                      <p:to>
                                        <p:strVal val="visible"/>
                                      </p:to>
                                    </p:set>
                                    <p:animEffect transition="in" filter="slide(fromTop)">
                                      <p:cBhvr>
                                        <p:cTn id="24" dur="500"/>
                                        <p:tgtEl>
                                          <p:spTgt spid="4099">
                                            <p:txEl>
                                              <p:pRg st="2" end="2"/>
                                            </p:txEl>
                                          </p:spTgt>
                                        </p:tgtEl>
                                      </p:cBhvr>
                                    </p:animEffect>
                                  </p:childTnLst>
                                </p:cTn>
                              </p:par>
                            </p:childTnLst>
                          </p:cTn>
                        </p:par>
                        <p:par>
                          <p:cTn id="25" fill="hold">
                            <p:stCondLst>
                              <p:cond delay="10000"/>
                            </p:stCondLst>
                            <p:childTnLst>
                              <p:par>
                                <p:cTn id="26" presetID="12" presetClass="entr" presetSubtype="2" fill="hold" nodeType="afterEffect">
                                  <p:stCondLst>
                                    <p:cond delay="2500"/>
                                  </p:stCondLst>
                                  <p:childTnLst>
                                    <p:set>
                                      <p:cBhvr>
                                        <p:cTn id="27" dur="1" fill="hold">
                                          <p:stCondLst>
                                            <p:cond delay="0"/>
                                          </p:stCondLst>
                                        </p:cTn>
                                        <p:tgtEl>
                                          <p:spTgt spid="4099">
                                            <p:txEl>
                                              <p:pRg st="3" end="3"/>
                                            </p:txEl>
                                          </p:spTgt>
                                        </p:tgtEl>
                                        <p:attrNameLst>
                                          <p:attrName>style.visibility</p:attrName>
                                        </p:attrNameLst>
                                      </p:cBhvr>
                                      <p:to>
                                        <p:strVal val="visible"/>
                                      </p:to>
                                    </p:set>
                                    <p:animEffect transition="in" filter="slide(fromRight)">
                                      <p:cBhvr>
                                        <p:cTn id="28" dur="500"/>
                                        <p:tgtEl>
                                          <p:spTgt spid="4099">
                                            <p:txEl>
                                              <p:pRg st="3" end="3"/>
                                            </p:txEl>
                                          </p:spTgt>
                                        </p:tgtEl>
                                      </p:cBhvr>
                                    </p:animEffect>
                                  </p:childTnLst>
                                </p:cTn>
                              </p:par>
                            </p:childTnLst>
                          </p:cTn>
                        </p:par>
                        <p:par>
                          <p:cTn id="29" fill="hold">
                            <p:stCondLst>
                              <p:cond delay="13000"/>
                            </p:stCondLst>
                            <p:childTnLst>
                              <p:par>
                                <p:cTn id="30" presetID="12" presetClass="entr" presetSubtype="2" fill="hold" nodeType="afterEffect">
                                  <p:stCondLst>
                                    <p:cond delay="2500"/>
                                  </p:stCondLst>
                                  <p:childTnLst>
                                    <p:set>
                                      <p:cBhvr>
                                        <p:cTn id="31" dur="1" fill="hold">
                                          <p:stCondLst>
                                            <p:cond delay="0"/>
                                          </p:stCondLst>
                                        </p:cTn>
                                        <p:tgtEl>
                                          <p:spTgt spid="4099">
                                            <p:txEl>
                                              <p:pRg st="4" end="4"/>
                                            </p:txEl>
                                          </p:spTgt>
                                        </p:tgtEl>
                                        <p:attrNameLst>
                                          <p:attrName>style.visibility</p:attrName>
                                        </p:attrNameLst>
                                      </p:cBhvr>
                                      <p:to>
                                        <p:strVal val="visible"/>
                                      </p:to>
                                    </p:set>
                                    <p:animEffect transition="in" filter="slide(fromRight)">
                                      <p:cBhvr>
                                        <p:cTn id="32" dur="500"/>
                                        <p:tgtEl>
                                          <p:spTgt spid="4099">
                                            <p:txEl>
                                              <p:pRg st="4" end="4"/>
                                            </p:txEl>
                                          </p:spTgt>
                                        </p:tgtEl>
                                      </p:cBhvr>
                                    </p:animEffect>
                                  </p:childTnLst>
                                </p:cTn>
                              </p:par>
                            </p:childTnLst>
                          </p:cTn>
                        </p:par>
                        <p:par>
                          <p:cTn id="33" fill="hold">
                            <p:stCondLst>
                              <p:cond delay="16000"/>
                            </p:stCondLst>
                            <p:childTnLst>
                              <p:par>
                                <p:cTn id="34" presetID="12" presetClass="entr" presetSubtype="2" fill="hold" nodeType="afterEffect">
                                  <p:stCondLst>
                                    <p:cond delay="2500"/>
                                  </p:stCondLst>
                                  <p:childTnLst>
                                    <p:set>
                                      <p:cBhvr>
                                        <p:cTn id="35" dur="1" fill="hold">
                                          <p:stCondLst>
                                            <p:cond delay="0"/>
                                          </p:stCondLst>
                                        </p:cTn>
                                        <p:tgtEl>
                                          <p:spTgt spid="4099">
                                            <p:txEl>
                                              <p:pRg st="5" end="5"/>
                                            </p:txEl>
                                          </p:spTgt>
                                        </p:tgtEl>
                                        <p:attrNameLst>
                                          <p:attrName>style.visibility</p:attrName>
                                        </p:attrNameLst>
                                      </p:cBhvr>
                                      <p:to>
                                        <p:strVal val="visible"/>
                                      </p:to>
                                    </p:set>
                                    <p:animEffect transition="in" filter="slide(fromRight)">
                                      <p:cBhvr>
                                        <p:cTn id="36" dur="500"/>
                                        <p:tgtEl>
                                          <p:spTgt spid="4099">
                                            <p:txEl>
                                              <p:pRg st="5" end="5"/>
                                            </p:txEl>
                                          </p:spTgt>
                                        </p:tgtEl>
                                      </p:cBhvr>
                                    </p:animEffect>
                                  </p:childTnLst>
                                </p:cTn>
                              </p:par>
                            </p:childTnLst>
                          </p:cTn>
                        </p:par>
                        <p:par>
                          <p:cTn id="37" fill="hold">
                            <p:stCondLst>
                              <p:cond delay="19000"/>
                            </p:stCondLst>
                            <p:childTnLst>
                              <p:par>
                                <p:cTn id="38" presetID="12" presetClass="entr" presetSubtype="2" fill="hold" nodeType="afterEffect">
                                  <p:stCondLst>
                                    <p:cond delay="2500"/>
                                  </p:stCondLst>
                                  <p:childTnLst>
                                    <p:set>
                                      <p:cBhvr>
                                        <p:cTn id="39" dur="1" fill="hold">
                                          <p:stCondLst>
                                            <p:cond delay="0"/>
                                          </p:stCondLst>
                                        </p:cTn>
                                        <p:tgtEl>
                                          <p:spTgt spid="4099">
                                            <p:txEl>
                                              <p:pRg st="6" end="6"/>
                                            </p:txEl>
                                          </p:spTgt>
                                        </p:tgtEl>
                                        <p:attrNameLst>
                                          <p:attrName>style.visibility</p:attrName>
                                        </p:attrNameLst>
                                      </p:cBhvr>
                                      <p:to>
                                        <p:strVal val="visible"/>
                                      </p:to>
                                    </p:set>
                                    <p:animEffect transition="in" filter="slide(fromRight)">
                                      <p:cBhvr>
                                        <p:cTn id="40" dur="500"/>
                                        <p:tgtEl>
                                          <p:spTgt spid="4099">
                                            <p:txEl>
                                              <p:pRg st="6" end="6"/>
                                            </p:txEl>
                                          </p:spTgt>
                                        </p:tgtEl>
                                      </p:cBhvr>
                                    </p:animEffect>
                                  </p:childTnLst>
                                </p:cTn>
                              </p:par>
                            </p:childTnLst>
                          </p:cTn>
                        </p:par>
                        <p:par>
                          <p:cTn id="41" fill="hold">
                            <p:stCondLst>
                              <p:cond delay="22000"/>
                            </p:stCondLst>
                            <p:childTnLst>
                              <p:par>
                                <p:cTn id="42" presetID="12" presetClass="entr" presetSubtype="2" fill="hold" nodeType="afterEffect">
                                  <p:stCondLst>
                                    <p:cond delay="2500"/>
                                  </p:stCondLst>
                                  <p:childTnLst>
                                    <p:set>
                                      <p:cBhvr>
                                        <p:cTn id="43" dur="1" fill="hold">
                                          <p:stCondLst>
                                            <p:cond delay="0"/>
                                          </p:stCondLst>
                                        </p:cTn>
                                        <p:tgtEl>
                                          <p:spTgt spid="4099">
                                            <p:txEl>
                                              <p:pRg st="7" end="7"/>
                                            </p:txEl>
                                          </p:spTgt>
                                        </p:tgtEl>
                                        <p:attrNameLst>
                                          <p:attrName>style.visibility</p:attrName>
                                        </p:attrNameLst>
                                      </p:cBhvr>
                                      <p:to>
                                        <p:strVal val="visible"/>
                                      </p:to>
                                    </p:set>
                                    <p:animEffect transition="in" filter="slide(fromRight)">
                                      <p:cBhvr>
                                        <p:cTn id="44" dur="500"/>
                                        <p:tgtEl>
                                          <p:spTgt spid="4099">
                                            <p:txEl>
                                              <p:pRg st="7" end="7"/>
                                            </p:txEl>
                                          </p:spTgt>
                                        </p:tgtEl>
                                      </p:cBhvr>
                                    </p:animEffect>
                                  </p:childTnLst>
                                </p:cTn>
                              </p:par>
                            </p:childTnLst>
                          </p:cTn>
                        </p:par>
                        <p:par>
                          <p:cTn id="45" fill="hold">
                            <p:stCondLst>
                              <p:cond delay="25000"/>
                            </p:stCondLst>
                            <p:childTnLst>
                              <p:par>
                                <p:cTn id="46" presetID="55" presetClass="entr" presetSubtype="0" fill="hold" nodeType="afterEffect">
                                  <p:stCondLst>
                                    <p:cond delay="3500"/>
                                  </p:stCondLst>
                                  <p:childTnLst>
                                    <p:set>
                                      <p:cBhvr>
                                        <p:cTn id="47" dur="1" fill="hold">
                                          <p:stCondLst>
                                            <p:cond delay="0"/>
                                          </p:stCondLst>
                                        </p:cTn>
                                        <p:tgtEl>
                                          <p:spTgt spid="4099">
                                            <p:txEl>
                                              <p:pRg st="8" end="8"/>
                                            </p:txEl>
                                          </p:spTgt>
                                        </p:tgtEl>
                                        <p:attrNameLst>
                                          <p:attrName>style.visibility</p:attrName>
                                        </p:attrNameLst>
                                      </p:cBhvr>
                                      <p:to>
                                        <p:strVal val="visible"/>
                                      </p:to>
                                    </p:set>
                                    <p:anim calcmode="lin" valueType="num">
                                      <p:cBhvr>
                                        <p:cTn id="48" dur="1000" fill="hold"/>
                                        <p:tgtEl>
                                          <p:spTgt spid="4099">
                                            <p:txEl>
                                              <p:pRg st="8" end="8"/>
                                            </p:txEl>
                                          </p:spTgt>
                                        </p:tgtEl>
                                        <p:attrNameLst>
                                          <p:attrName>ppt_w</p:attrName>
                                        </p:attrNameLst>
                                      </p:cBhvr>
                                      <p:tavLst>
                                        <p:tav tm="0">
                                          <p:val>
                                            <p:strVal val="#ppt_w*0.70"/>
                                          </p:val>
                                        </p:tav>
                                        <p:tav tm="100000">
                                          <p:val>
                                            <p:strVal val="#ppt_w"/>
                                          </p:val>
                                        </p:tav>
                                      </p:tavLst>
                                    </p:anim>
                                    <p:anim calcmode="lin" valueType="num">
                                      <p:cBhvr>
                                        <p:cTn id="49" dur="1000" fill="hold"/>
                                        <p:tgtEl>
                                          <p:spTgt spid="4099">
                                            <p:txEl>
                                              <p:pRg st="8" end="8"/>
                                            </p:txEl>
                                          </p:spTgt>
                                        </p:tgtEl>
                                        <p:attrNameLst>
                                          <p:attrName>ppt_h</p:attrName>
                                        </p:attrNameLst>
                                      </p:cBhvr>
                                      <p:tavLst>
                                        <p:tav tm="0">
                                          <p:val>
                                            <p:strVal val="#ppt_h"/>
                                          </p:val>
                                        </p:tav>
                                        <p:tav tm="100000">
                                          <p:val>
                                            <p:strVal val="#ppt_h"/>
                                          </p:val>
                                        </p:tav>
                                      </p:tavLst>
                                    </p:anim>
                                    <p:animEffect transition="in" filter="fade">
                                      <p:cBhvr>
                                        <p:cTn id="50" dur="1000"/>
                                        <p:tgtEl>
                                          <p:spTgt spid="4099">
                                            <p:txEl>
                                              <p:pRg st="8" end="8"/>
                                            </p:txEl>
                                          </p:spTgt>
                                        </p:tgtEl>
                                      </p:cBhvr>
                                    </p:animEffect>
                                  </p:childTnLst>
                                </p:cTn>
                              </p:par>
                            </p:childTnLst>
                          </p:cTn>
                        </p:par>
                        <p:par>
                          <p:cTn id="51" fill="hold">
                            <p:stCondLst>
                              <p:cond delay="29500"/>
                            </p:stCondLst>
                            <p:childTnLst>
                              <p:par>
                                <p:cTn id="52" presetID="37" presetClass="entr" presetSubtype="0" fill="hold" nodeType="afterEffect">
                                  <p:stCondLst>
                                    <p:cond delay="1500"/>
                                  </p:stCondLst>
                                  <p:childTnLst>
                                    <p:set>
                                      <p:cBhvr>
                                        <p:cTn id="53" dur="1" fill="hold">
                                          <p:stCondLst>
                                            <p:cond delay="0"/>
                                          </p:stCondLst>
                                        </p:cTn>
                                        <p:tgtEl>
                                          <p:spTgt spid="4099">
                                            <p:txEl>
                                              <p:pRg st="9" end="9"/>
                                            </p:txEl>
                                          </p:spTgt>
                                        </p:tgtEl>
                                        <p:attrNameLst>
                                          <p:attrName>style.visibility</p:attrName>
                                        </p:attrNameLst>
                                      </p:cBhvr>
                                      <p:to>
                                        <p:strVal val="visible"/>
                                      </p:to>
                                    </p:set>
                                    <p:animEffect transition="in" filter="fade">
                                      <p:cBhvr>
                                        <p:cTn id="54" dur="1000"/>
                                        <p:tgtEl>
                                          <p:spTgt spid="4099">
                                            <p:txEl>
                                              <p:pRg st="9" end="9"/>
                                            </p:txEl>
                                          </p:spTgt>
                                        </p:tgtEl>
                                      </p:cBhvr>
                                    </p:animEffect>
                                    <p:anim calcmode="lin" valueType="num">
                                      <p:cBhvr>
                                        <p:cTn id="55" dur="1000" fill="hold"/>
                                        <p:tgtEl>
                                          <p:spTgt spid="4099">
                                            <p:txEl>
                                              <p:pRg st="9" end="9"/>
                                            </p:txEl>
                                          </p:spTgt>
                                        </p:tgtEl>
                                        <p:attrNameLst>
                                          <p:attrName>ppt_x</p:attrName>
                                        </p:attrNameLst>
                                      </p:cBhvr>
                                      <p:tavLst>
                                        <p:tav tm="0">
                                          <p:val>
                                            <p:strVal val="#ppt_x"/>
                                          </p:val>
                                        </p:tav>
                                        <p:tav tm="100000">
                                          <p:val>
                                            <p:strVal val="#ppt_x"/>
                                          </p:val>
                                        </p:tav>
                                      </p:tavLst>
                                    </p:anim>
                                    <p:anim calcmode="lin" valueType="num">
                                      <p:cBhvr>
                                        <p:cTn id="56" dur="900" decel="100000" fill="hold"/>
                                        <p:tgtEl>
                                          <p:spTgt spid="4099">
                                            <p:txEl>
                                              <p:pRg st="9" end="9"/>
                                            </p:txEl>
                                          </p:spTgt>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4099">
                                            <p:txEl>
                                              <p:pRg st="9" end="9"/>
                                            </p:txEl>
                                          </p:spTgt>
                                        </p:tgtEl>
                                        <p:attrNameLst>
                                          <p:attrName>ppt_y</p:attrName>
                                        </p:attrNameLst>
                                      </p:cBhvr>
                                      <p:tavLst>
                                        <p:tav tm="0">
                                          <p:val>
                                            <p:strVal val="#ppt_y-.03"/>
                                          </p:val>
                                        </p:tav>
                                        <p:tav tm="100000">
                                          <p:val>
                                            <p:strVal val="#ppt_y"/>
                                          </p:val>
                                        </p:tav>
                                      </p:tavLst>
                                    </p:anim>
                                  </p:childTnLst>
                                </p:cTn>
                              </p:par>
                            </p:childTnLst>
                          </p:cTn>
                        </p:par>
                        <p:par>
                          <p:cTn id="58" fill="hold">
                            <p:stCondLst>
                              <p:cond delay="32000"/>
                            </p:stCondLst>
                            <p:childTnLst>
                              <p:par>
                                <p:cTn id="59" presetID="20" presetClass="entr" presetSubtype="0" fill="hold" grpId="0" nodeType="afterEffect">
                                  <p:stCondLst>
                                    <p:cond delay="1500"/>
                                  </p:stCondLst>
                                  <p:childTnLst>
                                    <p:set>
                                      <p:cBhvr>
                                        <p:cTn id="60" dur="1" fill="hold">
                                          <p:stCondLst>
                                            <p:cond delay="0"/>
                                          </p:stCondLst>
                                        </p:cTn>
                                        <p:tgtEl>
                                          <p:spTgt spid="4100"/>
                                        </p:tgtEl>
                                        <p:attrNameLst>
                                          <p:attrName>style.visibility</p:attrName>
                                        </p:attrNameLst>
                                      </p:cBhvr>
                                      <p:to>
                                        <p:strVal val="visible"/>
                                      </p:to>
                                    </p:set>
                                    <p:animEffect transition="in" filter="wedge">
                                      <p:cBhvr>
                                        <p:cTn id="61" dur="2000"/>
                                        <p:tgtEl>
                                          <p:spTgt spid="4100"/>
                                        </p:tgtEl>
                                      </p:cBhvr>
                                    </p:animEffect>
                                  </p:childTnLst>
                                </p:cTn>
                              </p:par>
                            </p:childTnLst>
                          </p:cTn>
                        </p:par>
                        <p:par>
                          <p:cTn id="62" fill="hold">
                            <p:stCondLst>
                              <p:cond delay="35500"/>
                            </p:stCondLst>
                            <p:childTnLst>
                              <p:par>
                                <p:cTn id="63" presetID="8" presetClass="exit" presetSubtype="16" fill="hold" grpId="1" nodeType="afterEffect">
                                  <p:stCondLst>
                                    <p:cond delay="8000"/>
                                  </p:stCondLst>
                                  <p:childTnLst>
                                    <p:animEffect transition="out" filter="diamond(in)">
                                      <p:cBhvr>
                                        <p:cTn id="64" dur="2000"/>
                                        <p:tgtEl>
                                          <p:spTgt spid="4100"/>
                                        </p:tgtEl>
                                      </p:cBhvr>
                                    </p:animEffect>
                                    <p:set>
                                      <p:cBhvr>
                                        <p:cTn id="65" dur="1" fill="hold">
                                          <p:stCondLst>
                                            <p:cond delay="1999"/>
                                          </p:stCondLst>
                                        </p:cTn>
                                        <p:tgtEl>
                                          <p:spTgt spid="41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100" grpId="0" animBg="1"/>
      <p:bldP spid="4100"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7813"/>
            <a:ext cx="8229600" cy="944562"/>
          </a:xfrm>
        </p:spPr>
        <p:txBody>
          <a:bodyPr/>
          <a:lstStyle/>
          <a:p>
            <a:r>
              <a:rPr lang="en-US">
                <a:effectLst/>
              </a:rPr>
              <a:t>Finance Terms</a:t>
            </a:r>
          </a:p>
        </p:txBody>
      </p:sp>
      <p:sp>
        <p:nvSpPr>
          <p:cNvPr id="5123" name="Rectangle 3"/>
          <p:cNvSpPr>
            <a:spLocks noGrp="1" noChangeArrowheads="1"/>
          </p:cNvSpPr>
          <p:nvPr>
            <p:ph type="body" idx="1"/>
          </p:nvPr>
        </p:nvSpPr>
        <p:spPr>
          <a:xfrm>
            <a:off x="228600" y="1600200"/>
            <a:ext cx="8229600" cy="4876800"/>
          </a:xfrm>
        </p:spPr>
        <p:txBody>
          <a:bodyPr/>
          <a:lstStyle/>
          <a:p>
            <a:pPr>
              <a:lnSpc>
                <a:spcPct val="90000"/>
              </a:lnSpc>
            </a:pPr>
            <a:r>
              <a:rPr lang="en-US" sz="2800">
                <a:effectLst/>
              </a:rPr>
              <a:t>Ask the buyers if they plan to pay all cash, obtain financing, assume a loan, or take title “subject to” an existing loan.</a:t>
            </a:r>
          </a:p>
          <a:p>
            <a:pPr lvl="2">
              <a:lnSpc>
                <a:spcPct val="90000"/>
              </a:lnSpc>
            </a:pPr>
            <a:r>
              <a:rPr lang="en-US" sz="2000">
                <a:effectLst/>
              </a:rPr>
              <a:t>If the buyers want to assume the loan, ask if it contains acceleration clauses or prepayment penalties, and have the buyers approved the terms?</a:t>
            </a:r>
          </a:p>
          <a:p>
            <a:pPr lvl="2">
              <a:lnSpc>
                <a:spcPct val="90000"/>
              </a:lnSpc>
            </a:pPr>
            <a:r>
              <a:rPr lang="en-US" sz="2000">
                <a:effectLst/>
              </a:rPr>
              <a:t>Buyers who submit an all-cash offer have greater negotiating power because all-cash buyers are more financially qualified than those buyers who must obtain financing.</a:t>
            </a:r>
          </a:p>
          <a:p>
            <a:pPr lvl="2">
              <a:lnSpc>
                <a:spcPct val="90000"/>
              </a:lnSpc>
            </a:pPr>
            <a:r>
              <a:rPr lang="en-US" sz="2000">
                <a:effectLst/>
              </a:rPr>
              <a:t>The all-cash buyers are also in a fortunate position in terms of avoiding mortgage interest and other associated costs involved in obtaining financing, however they lose many of the tax advantages available to homeowners with conventional loans.</a:t>
            </a:r>
          </a:p>
        </p:txBody>
      </p:sp>
      <p:sp>
        <p:nvSpPr>
          <p:cNvPr id="5124" name="Text Box 4"/>
          <p:cNvSpPr txBox="1">
            <a:spLocks noChangeArrowheads="1"/>
          </p:cNvSpPr>
          <p:nvPr/>
        </p:nvSpPr>
        <p:spPr bwMode="auto">
          <a:xfrm>
            <a:off x="4648200" y="5334000"/>
            <a:ext cx="4038600" cy="1311275"/>
          </a:xfrm>
          <a:prstGeom prst="rect">
            <a:avLst/>
          </a:prstGeom>
          <a:solidFill>
            <a:schemeClr val="accent1"/>
          </a:solidFill>
          <a:ln w="9525">
            <a:noFill/>
            <a:miter lim="800000"/>
            <a:headEnd/>
            <a:tailEnd/>
          </a:ln>
          <a:effectLst/>
        </p:spPr>
        <p:txBody>
          <a:bodyPr>
            <a:spAutoFit/>
          </a:bodyPr>
          <a:lstStyle/>
          <a:p>
            <a:pPr eaLnBrk="1" hangingPunct="1">
              <a:spcBef>
                <a:spcPct val="50000"/>
              </a:spcBef>
            </a:pPr>
            <a:r>
              <a:rPr lang="en-US" sz="2000">
                <a:solidFill>
                  <a:schemeClr val="tx2"/>
                </a:solidFill>
              </a:rPr>
              <a:t>All cash transactions close very quickly because the buyers do not have to complete the loan qualification process.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strVal val="#ppt_w*0.70"/>
                                          </p:val>
                                        </p:tav>
                                        <p:tav tm="100000">
                                          <p:val>
                                            <p:strVal val="#ppt_w"/>
                                          </p:val>
                                        </p:tav>
                                      </p:tavLst>
                                    </p:anim>
                                    <p:anim calcmode="lin" valueType="num">
                                      <p:cBhvr>
                                        <p:cTn id="8" dur="1000" fill="hold"/>
                                        <p:tgtEl>
                                          <p:spTgt spid="5122"/>
                                        </p:tgtEl>
                                        <p:attrNameLst>
                                          <p:attrName>ppt_h</p:attrName>
                                        </p:attrNameLst>
                                      </p:cBhvr>
                                      <p:tavLst>
                                        <p:tav tm="0">
                                          <p:val>
                                            <p:strVal val="#ppt_h"/>
                                          </p:val>
                                        </p:tav>
                                        <p:tav tm="100000">
                                          <p:val>
                                            <p:strVal val="#ppt_h"/>
                                          </p:val>
                                        </p:tav>
                                      </p:tavLst>
                                    </p:anim>
                                    <p:animEffect transition="in" filter="fade">
                                      <p:cBhvr>
                                        <p:cTn id="9" dur="1000"/>
                                        <p:tgtEl>
                                          <p:spTgt spid="5122"/>
                                        </p:tgtEl>
                                      </p:cBhvr>
                                    </p:animEffect>
                                  </p:childTnLst>
                                </p:cTn>
                              </p:par>
                            </p:childTnLst>
                          </p:cTn>
                        </p:par>
                        <p:par>
                          <p:cTn id="10" fill="hold">
                            <p:stCondLst>
                              <p:cond delay="1000"/>
                            </p:stCondLst>
                            <p:childTnLst>
                              <p:par>
                                <p:cTn id="11" presetID="37" presetClass="entr" presetSubtype="0" fill="hold" nodeType="afterEffect">
                                  <p:stCondLst>
                                    <p:cond delay="1000"/>
                                  </p:stCondLst>
                                  <p:childTnLst>
                                    <p:set>
                                      <p:cBhvr>
                                        <p:cTn id="12" dur="1" fill="hold">
                                          <p:stCondLst>
                                            <p:cond delay="0"/>
                                          </p:stCondLst>
                                        </p:cTn>
                                        <p:tgtEl>
                                          <p:spTgt spid="5123">
                                            <p:txEl>
                                              <p:pRg st="0" end="0"/>
                                            </p:txEl>
                                          </p:spTgt>
                                        </p:tgtEl>
                                        <p:attrNameLst>
                                          <p:attrName>style.visibility</p:attrName>
                                        </p:attrNameLst>
                                      </p:cBhvr>
                                      <p:to>
                                        <p:strVal val="visible"/>
                                      </p:to>
                                    </p:set>
                                    <p:animEffect transition="in" filter="fade">
                                      <p:cBhvr>
                                        <p:cTn id="13" dur="1000"/>
                                        <p:tgtEl>
                                          <p:spTgt spid="5123">
                                            <p:txEl>
                                              <p:pRg st="0" end="0"/>
                                            </p:txEl>
                                          </p:spTgt>
                                        </p:tgtEl>
                                      </p:cBhvr>
                                    </p:animEffect>
                                    <p:anim calcmode="lin" valueType="num">
                                      <p:cBhvr>
                                        <p:cTn id="14" dur="1000" fill="hold"/>
                                        <p:tgtEl>
                                          <p:spTgt spid="512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512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5123">
                                            <p:txEl>
                                              <p:pRg st="0" end="0"/>
                                            </p:txEl>
                                          </p:spTgt>
                                        </p:tgtEl>
                                        <p:attrNameLst>
                                          <p:attrName>ppt_y</p:attrName>
                                        </p:attrNameLst>
                                      </p:cBhvr>
                                      <p:tavLst>
                                        <p:tav tm="0">
                                          <p:val>
                                            <p:strVal val="#ppt_y-.03"/>
                                          </p:val>
                                        </p:tav>
                                        <p:tav tm="100000">
                                          <p:val>
                                            <p:strVal val="#ppt_y"/>
                                          </p:val>
                                        </p:tav>
                                      </p:tavLst>
                                    </p:anim>
                                  </p:childTnLst>
                                </p:cTn>
                              </p:par>
                            </p:childTnLst>
                          </p:cTn>
                        </p:par>
                        <p:par>
                          <p:cTn id="17" fill="hold">
                            <p:stCondLst>
                              <p:cond delay="3000"/>
                            </p:stCondLst>
                            <p:childTnLst>
                              <p:par>
                                <p:cTn id="18" presetID="5" presetClass="entr" presetSubtype="10" fill="hold" grpId="0" nodeType="afterEffect">
                                  <p:stCondLst>
                                    <p:cond delay="8000"/>
                                  </p:stCondLst>
                                  <p:childTnLst>
                                    <p:set>
                                      <p:cBhvr>
                                        <p:cTn id="19" dur="1" fill="hold">
                                          <p:stCondLst>
                                            <p:cond delay="0"/>
                                          </p:stCondLst>
                                        </p:cTn>
                                        <p:tgtEl>
                                          <p:spTgt spid="5124"/>
                                        </p:tgtEl>
                                        <p:attrNameLst>
                                          <p:attrName>style.visibility</p:attrName>
                                        </p:attrNameLst>
                                      </p:cBhvr>
                                      <p:to>
                                        <p:strVal val="visible"/>
                                      </p:to>
                                    </p:set>
                                    <p:animEffect transition="in" filter="checkerboard(across)">
                                      <p:cBhvr>
                                        <p:cTn id="20" dur="500"/>
                                        <p:tgtEl>
                                          <p:spTgt spid="5124"/>
                                        </p:tgtEl>
                                      </p:cBhvr>
                                    </p:animEffect>
                                  </p:childTnLst>
                                </p:cTn>
                              </p:par>
                            </p:childTnLst>
                          </p:cTn>
                        </p:par>
                        <p:par>
                          <p:cTn id="21" fill="hold">
                            <p:stCondLst>
                              <p:cond delay="11500"/>
                            </p:stCondLst>
                            <p:childTnLst>
                              <p:par>
                                <p:cTn id="22" presetID="5" presetClass="exit" presetSubtype="10" fill="hold" grpId="1" nodeType="afterEffect">
                                  <p:stCondLst>
                                    <p:cond delay="6500"/>
                                  </p:stCondLst>
                                  <p:childTnLst>
                                    <p:animEffect transition="out" filter="checkerboard(across)">
                                      <p:cBhvr>
                                        <p:cTn id="23" dur="2000"/>
                                        <p:tgtEl>
                                          <p:spTgt spid="5124"/>
                                        </p:tgtEl>
                                      </p:cBhvr>
                                    </p:animEffect>
                                    <p:set>
                                      <p:cBhvr>
                                        <p:cTn id="24" dur="1" fill="hold">
                                          <p:stCondLst>
                                            <p:cond delay="1999"/>
                                          </p:stCondLst>
                                        </p:cTn>
                                        <p:tgtEl>
                                          <p:spTgt spid="5124"/>
                                        </p:tgtEl>
                                        <p:attrNameLst>
                                          <p:attrName>style.visibility</p:attrName>
                                        </p:attrNameLst>
                                      </p:cBhvr>
                                      <p:to>
                                        <p:strVal val="hidden"/>
                                      </p:to>
                                    </p:set>
                                  </p:childTnLst>
                                </p:cTn>
                              </p:par>
                            </p:childTnLst>
                          </p:cTn>
                        </p:par>
                        <p:par>
                          <p:cTn id="25" fill="hold">
                            <p:stCondLst>
                              <p:cond delay="20000"/>
                            </p:stCondLst>
                            <p:childTnLst>
                              <p:par>
                                <p:cTn id="26" presetID="12" presetClass="entr" presetSubtype="8" fill="hold" nodeType="afterEffect">
                                  <p:stCondLst>
                                    <p:cond delay="1000"/>
                                  </p:stCondLst>
                                  <p:childTnLst>
                                    <p:set>
                                      <p:cBhvr>
                                        <p:cTn id="27" dur="1" fill="hold">
                                          <p:stCondLst>
                                            <p:cond delay="0"/>
                                          </p:stCondLst>
                                        </p:cTn>
                                        <p:tgtEl>
                                          <p:spTgt spid="5123">
                                            <p:txEl>
                                              <p:pRg st="1" end="1"/>
                                            </p:txEl>
                                          </p:spTgt>
                                        </p:tgtEl>
                                        <p:attrNameLst>
                                          <p:attrName>style.visibility</p:attrName>
                                        </p:attrNameLst>
                                      </p:cBhvr>
                                      <p:to>
                                        <p:strVal val="visible"/>
                                      </p:to>
                                    </p:set>
                                    <p:animEffect transition="in" filter="slide(fromLeft)">
                                      <p:cBhvr>
                                        <p:cTn id="28" dur="500"/>
                                        <p:tgtEl>
                                          <p:spTgt spid="5123">
                                            <p:txEl>
                                              <p:pRg st="1" end="1"/>
                                            </p:txEl>
                                          </p:spTgt>
                                        </p:tgtEl>
                                      </p:cBhvr>
                                    </p:animEffect>
                                  </p:childTnLst>
                                </p:cTn>
                              </p:par>
                            </p:childTnLst>
                          </p:cTn>
                        </p:par>
                        <p:par>
                          <p:cTn id="29" fill="hold">
                            <p:stCondLst>
                              <p:cond delay="21500"/>
                            </p:stCondLst>
                            <p:childTnLst>
                              <p:par>
                                <p:cTn id="30" presetID="12" presetClass="entr" presetSubtype="8" fill="hold" nodeType="afterEffect">
                                  <p:stCondLst>
                                    <p:cond delay="8500"/>
                                  </p:stCondLst>
                                  <p:childTnLst>
                                    <p:set>
                                      <p:cBhvr>
                                        <p:cTn id="31" dur="1" fill="hold">
                                          <p:stCondLst>
                                            <p:cond delay="0"/>
                                          </p:stCondLst>
                                        </p:cTn>
                                        <p:tgtEl>
                                          <p:spTgt spid="5123">
                                            <p:txEl>
                                              <p:pRg st="2" end="2"/>
                                            </p:txEl>
                                          </p:spTgt>
                                        </p:tgtEl>
                                        <p:attrNameLst>
                                          <p:attrName>style.visibility</p:attrName>
                                        </p:attrNameLst>
                                      </p:cBhvr>
                                      <p:to>
                                        <p:strVal val="visible"/>
                                      </p:to>
                                    </p:set>
                                    <p:animEffect transition="in" filter="slide(fromLeft)">
                                      <p:cBhvr>
                                        <p:cTn id="32" dur="1000"/>
                                        <p:tgtEl>
                                          <p:spTgt spid="5123">
                                            <p:txEl>
                                              <p:pRg st="2" end="2"/>
                                            </p:txEl>
                                          </p:spTgt>
                                        </p:tgtEl>
                                      </p:cBhvr>
                                    </p:animEffect>
                                  </p:childTnLst>
                                </p:cTn>
                              </p:par>
                            </p:childTnLst>
                          </p:cTn>
                        </p:par>
                        <p:par>
                          <p:cTn id="33" fill="hold">
                            <p:stCondLst>
                              <p:cond delay="31000"/>
                            </p:stCondLst>
                            <p:childTnLst>
                              <p:par>
                                <p:cTn id="34" presetID="12" presetClass="entr" presetSubtype="8" fill="hold" nodeType="afterEffect">
                                  <p:stCondLst>
                                    <p:cond delay="8500"/>
                                  </p:stCondLst>
                                  <p:childTnLst>
                                    <p:set>
                                      <p:cBhvr>
                                        <p:cTn id="35" dur="1" fill="hold">
                                          <p:stCondLst>
                                            <p:cond delay="0"/>
                                          </p:stCondLst>
                                        </p:cTn>
                                        <p:tgtEl>
                                          <p:spTgt spid="5123">
                                            <p:txEl>
                                              <p:pRg st="3" end="3"/>
                                            </p:txEl>
                                          </p:spTgt>
                                        </p:tgtEl>
                                        <p:attrNameLst>
                                          <p:attrName>style.visibility</p:attrName>
                                        </p:attrNameLst>
                                      </p:cBhvr>
                                      <p:to>
                                        <p:strVal val="visible"/>
                                      </p:to>
                                    </p:set>
                                    <p:animEffect transition="in" filter="slide(fromLeft)">
                                      <p:cBhvr>
                                        <p:cTn id="36" dur="1000"/>
                                        <p:tgtEl>
                                          <p:spTgt spid="51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animBg="1"/>
      <p:bldP spid="512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effectLst/>
              </a:rPr>
              <a:t>Common Contingencies</a:t>
            </a:r>
          </a:p>
        </p:txBody>
      </p:sp>
      <p:sp>
        <p:nvSpPr>
          <p:cNvPr id="6147" name="Rectangle 3"/>
          <p:cNvSpPr>
            <a:spLocks noGrp="1" noChangeArrowheads="1"/>
          </p:cNvSpPr>
          <p:nvPr>
            <p:ph type="body" idx="1"/>
          </p:nvPr>
        </p:nvSpPr>
        <p:spPr>
          <a:xfrm>
            <a:off x="457200" y="1870075"/>
            <a:ext cx="8229600" cy="3997325"/>
          </a:xfrm>
        </p:spPr>
        <p:txBody>
          <a:bodyPr/>
          <a:lstStyle/>
          <a:p>
            <a:r>
              <a:rPr lang="en-US">
                <a:effectLst/>
              </a:rPr>
              <a:t>Financing Contingency</a:t>
            </a:r>
          </a:p>
          <a:p>
            <a:r>
              <a:rPr lang="en-US">
                <a:effectLst/>
              </a:rPr>
              <a:t>Title to Property and Its Use</a:t>
            </a:r>
          </a:p>
          <a:p>
            <a:r>
              <a:rPr lang="en-US">
                <a:effectLst/>
              </a:rPr>
              <a:t>Condition of Property</a:t>
            </a:r>
          </a:p>
          <a:p>
            <a:pPr marL="1260475" lvl="2" indent="-346075"/>
            <a:r>
              <a:rPr lang="en-US">
                <a:effectLst/>
              </a:rPr>
              <a:t>Transfer Disclosure Statement (TDS)</a:t>
            </a:r>
          </a:p>
          <a:p>
            <a:pPr marL="1260475" lvl="2" indent="-346075"/>
            <a:r>
              <a:rPr lang="en-US">
                <a:effectLst/>
              </a:rPr>
              <a:t>Home Inspections</a:t>
            </a:r>
          </a:p>
          <a:p>
            <a:pPr marL="1260475" lvl="2" indent="-346075"/>
            <a:r>
              <a:rPr lang="en-US">
                <a:effectLst/>
              </a:rPr>
              <a:t>Pest Inspections</a:t>
            </a:r>
          </a:p>
          <a:p>
            <a:r>
              <a:rPr lang="en-US">
                <a:effectLst/>
              </a:rPr>
              <a:t>Contingent on the Sale of Another Home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slide(fromBottom)">
                                      <p:cBhvr>
                                        <p:cTn id="7" dur="500"/>
                                        <p:tgtEl>
                                          <p:spTgt spid="6146"/>
                                        </p:tgtEl>
                                      </p:cBhvr>
                                    </p:animEffect>
                                  </p:childTnLst>
                                </p:cTn>
                              </p:par>
                            </p:childTnLst>
                          </p:cTn>
                        </p:par>
                        <p:par>
                          <p:cTn id="8" fill="hold">
                            <p:stCondLst>
                              <p:cond delay="500"/>
                            </p:stCondLst>
                            <p:childTnLst>
                              <p:par>
                                <p:cTn id="9" presetID="12" presetClass="entr" presetSubtype="2" fill="hold" nodeType="afterEffect">
                                  <p:stCondLst>
                                    <p:cond delay="1500"/>
                                  </p:stCondLst>
                                  <p:childTnLst>
                                    <p:set>
                                      <p:cBhvr>
                                        <p:cTn id="10" dur="1" fill="hold">
                                          <p:stCondLst>
                                            <p:cond delay="0"/>
                                          </p:stCondLst>
                                        </p:cTn>
                                        <p:tgtEl>
                                          <p:spTgt spid="6147">
                                            <p:txEl>
                                              <p:pRg st="0" end="0"/>
                                            </p:txEl>
                                          </p:spTgt>
                                        </p:tgtEl>
                                        <p:attrNameLst>
                                          <p:attrName>style.visibility</p:attrName>
                                        </p:attrNameLst>
                                      </p:cBhvr>
                                      <p:to>
                                        <p:strVal val="visible"/>
                                      </p:to>
                                    </p:set>
                                    <p:animEffect transition="in" filter="slide(fromRight)">
                                      <p:cBhvr>
                                        <p:cTn id="11" dur="500"/>
                                        <p:tgtEl>
                                          <p:spTgt spid="6147">
                                            <p:txEl>
                                              <p:pRg st="0" end="0"/>
                                            </p:txEl>
                                          </p:spTgt>
                                        </p:tgtEl>
                                      </p:cBhvr>
                                    </p:animEffect>
                                  </p:childTnLst>
                                </p:cTn>
                              </p:par>
                            </p:childTnLst>
                          </p:cTn>
                        </p:par>
                        <p:par>
                          <p:cTn id="12" fill="hold">
                            <p:stCondLst>
                              <p:cond delay="2500"/>
                            </p:stCondLst>
                            <p:childTnLst>
                              <p:par>
                                <p:cTn id="13" presetID="12" presetClass="entr" presetSubtype="2" fill="hold" nodeType="afterEffect">
                                  <p:stCondLst>
                                    <p:cond delay="1500"/>
                                  </p:stCondLst>
                                  <p:childTnLst>
                                    <p:set>
                                      <p:cBhvr>
                                        <p:cTn id="14" dur="1" fill="hold">
                                          <p:stCondLst>
                                            <p:cond delay="0"/>
                                          </p:stCondLst>
                                        </p:cTn>
                                        <p:tgtEl>
                                          <p:spTgt spid="6147">
                                            <p:txEl>
                                              <p:pRg st="1" end="1"/>
                                            </p:txEl>
                                          </p:spTgt>
                                        </p:tgtEl>
                                        <p:attrNameLst>
                                          <p:attrName>style.visibility</p:attrName>
                                        </p:attrNameLst>
                                      </p:cBhvr>
                                      <p:to>
                                        <p:strVal val="visible"/>
                                      </p:to>
                                    </p:set>
                                    <p:animEffect transition="in" filter="slide(fromRight)">
                                      <p:cBhvr>
                                        <p:cTn id="15" dur="500"/>
                                        <p:tgtEl>
                                          <p:spTgt spid="6147">
                                            <p:txEl>
                                              <p:pRg st="1" end="1"/>
                                            </p:txEl>
                                          </p:spTgt>
                                        </p:tgtEl>
                                      </p:cBhvr>
                                    </p:animEffect>
                                  </p:childTnLst>
                                </p:cTn>
                              </p:par>
                            </p:childTnLst>
                          </p:cTn>
                        </p:par>
                        <p:par>
                          <p:cTn id="16" fill="hold">
                            <p:stCondLst>
                              <p:cond delay="4500"/>
                            </p:stCondLst>
                            <p:childTnLst>
                              <p:par>
                                <p:cTn id="17" presetID="12" presetClass="entr" presetSubtype="2" fill="hold" nodeType="afterEffect">
                                  <p:stCondLst>
                                    <p:cond delay="1500"/>
                                  </p:stCondLst>
                                  <p:childTnLst>
                                    <p:set>
                                      <p:cBhvr>
                                        <p:cTn id="18" dur="1" fill="hold">
                                          <p:stCondLst>
                                            <p:cond delay="0"/>
                                          </p:stCondLst>
                                        </p:cTn>
                                        <p:tgtEl>
                                          <p:spTgt spid="6147">
                                            <p:txEl>
                                              <p:pRg st="2" end="2"/>
                                            </p:txEl>
                                          </p:spTgt>
                                        </p:tgtEl>
                                        <p:attrNameLst>
                                          <p:attrName>style.visibility</p:attrName>
                                        </p:attrNameLst>
                                      </p:cBhvr>
                                      <p:to>
                                        <p:strVal val="visible"/>
                                      </p:to>
                                    </p:set>
                                    <p:animEffect transition="in" filter="slide(fromRight)">
                                      <p:cBhvr>
                                        <p:cTn id="19" dur="500"/>
                                        <p:tgtEl>
                                          <p:spTgt spid="6147">
                                            <p:txEl>
                                              <p:pRg st="2" end="2"/>
                                            </p:txEl>
                                          </p:spTgt>
                                        </p:tgtEl>
                                      </p:cBhvr>
                                    </p:animEffect>
                                  </p:childTnLst>
                                </p:cTn>
                              </p:par>
                            </p:childTnLst>
                          </p:cTn>
                        </p:par>
                        <p:par>
                          <p:cTn id="20" fill="hold">
                            <p:stCondLst>
                              <p:cond delay="6500"/>
                            </p:stCondLst>
                            <p:childTnLst>
                              <p:par>
                                <p:cTn id="21" presetID="12" presetClass="entr" presetSubtype="1" fill="hold" nodeType="afterEffect">
                                  <p:stCondLst>
                                    <p:cond delay="1500"/>
                                  </p:stCondLst>
                                  <p:childTnLst>
                                    <p:set>
                                      <p:cBhvr>
                                        <p:cTn id="22" dur="1" fill="hold">
                                          <p:stCondLst>
                                            <p:cond delay="0"/>
                                          </p:stCondLst>
                                        </p:cTn>
                                        <p:tgtEl>
                                          <p:spTgt spid="6147">
                                            <p:txEl>
                                              <p:pRg st="3" end="3"/>
                                            </p:txEl>
                                          </p:spTgt>
                                        </p:tgtEl>
                                        <p:attrNameLst>
                                          <p:attrName>style.visibility</p:attrName>
                                        </p:attrNameLst>
                                      </p:cBhvr>
                                      <p:to>
                                        <p:strVal val="visible"/>
                                      </p:to>
                                    </p:set>
                                    <p:animEffect transition="in" filter="slide(fromTop)">
                                      <p:cBhvr>
                                        <p:cTn id="23" dur="500"/>
                                        <p:tgtEl>
                                          <p:spTgt spid="6147">
                                            <p:txEl>
                                              <p:pRg st="3" end="3"/>
                                            </p:txEl>
                                          </p:spTgt>
                                        </p:tgtEl>
                                      </p:cBhvr>
                                    </p:animEffect>
                                  </p:childTnLst>
                                </p:cTn>
                              </p:par>
                            </p:childTnLst>
                          </p:cTn>
                        </p:par>
                        <p:par>
                          <p:cTn id="24" fill="hold">
                            <p:stCondLst>
                              <p:cond delay="8500"/>
                            </p:stCondLst>
                            <p:childTnLst>
                              <p:par>
                                <p:cTn id="25" presetID="12" presetClass="entr" presetSubtype="1" fill="hold" nodeType="afterEffect">
                                  <p:stCondLst>
                                    <p:cond delay="1500"/>
                                  </p:stCondLst>
                                  <p:childTnLst>
                                    <p:set>
                                      <p:cBhvr>
                                        <p:cTn id="26" dur="1" fill="hold">
                                          <p:stCondLst>
                                            <p:cond delay="0"/>
                                          </p:stCondLst>
                                        </p:cTn>
                                        <p:tgtEl>
                                          <p:spTgt spid="6147">
                                            <p:txEl>
                                              <p:pRg st="4" end="4"/>
                                            </p:txEl>
                                          </p:spTgt>
                                        </p:tgtEl>
                                        <p:attrNameLst>
                                          <p:attrName>style.visibility</p:attrName>
                                        </p:attrNameLst>
                                      </p:cBhvr>
                                      <p:to>
                                        <p:strVal val="visible"/>
                                      </p:to>
                                    </p:set>
                                    <p:animEffect transition="in" filter="slide(fromTop)">
                                      <p:cBhvr>
                                        <p:cTn id="27" dur="500"/>
                                        <p:tgtEl>
                                          <p:spTgt spid="6147">
                                            <p:txEl>
                                              <p:pRg st="4" end="4"/>
                                            </p:txEl>
                                          </p:spTgt>
                                        </p:tgtEl>
                                      </p:cBhvr>
                                    </p:animEffect>
                                  </p:childTnLst>
                                </p:cTn>
                              </p:par>
                            </p:childTnLst>
                          </p:cTn>
                        </p:par>
                        <p:par>
                          <p:cTn id="28" fill="hold">
                            <p:stCondLst>
                              <p:cond delay="10500"/>
                            </p:stCondLst>
                            <p:childTnLst>
                              <p:par>
                                <p:cTn id="29" presetID="12" presetClass="entr" presetSubtype="1" fill="hold" nodeType="afterEffect">
                                  <p:stCondLst>
                                    <p:cond delay="1500"/>
                                  </p:stCondLst>
                                  <p:childTnLst>
                                    <p:set>
                                      <p:cBhvr>
                                        <p:cTn id="30" dur="1" fill="hold">
                                          <p:stCondLst>
                                            <p:cond delay="0"/>
                                          </p:stCondLst>
                                        </p:cTn>
                                        <p:tgtEl>
                                          <p:spTgt spid="6147">
                                            <p:txEl>
                                              <p:pRg st="5" end="5"/>
                                            </p:txEl>
                                          </p:spTgt>
                                        </p:tgtEl>
                                        <p:attrNameLst>
                                          <p:attrName>style.visibility</p:attrName>
                                        </p:attrNameLst>
                                      </p:cBhvr>
                                      <p:to>
                                        <p:strVal val="visible"/>
                                      </p:to>
                                    </p:set>
                                    <p:animEffect transition="in" filter="slide(fromTop)">
                                      <p:cBhvr>
                                        <p:cTn id="31" dur="500"/>
                                        <p:tgtEl>
                                          <p:spTgt spid="6147">
                                            <p:txEl>
                                              <p:pRg st="5" end="5"/>
                                            </p:txEl>
                                          </p:spTgt>
                                        </p:tgtEl>
                                      </p:cBhvr>
                                    </p:animEffect>
                                  </p:childTnLst>
                                </p:cTn>
                              </p:par>
                            </p:childTnLst>
                          </p:cTn>
                        </p:par>
                        <p:par>
                          <p:cTn id="32" fill="hold">
                            <p:stCondLst>
                              <p:cond delay="12500"/>
                            </p:stCondLst>
                            <p:childTnLst>
                              <p:par>
                                <p:cTn id="33" presetID="12" presetClass="entr" presetSubtype="2" fill="hold" nodeType="afterEffect">
                                  <p:stCondLst>
                                    <p:cond delay="1500"/>
                                  </p:stCondLst>
                                  <p:childTnLst>
                                    <p:set>
                                      <p:cBhvr>
                                        <p:cTn id="34" dur="1" fill="hold">
                                          <p:stCondLst>
                                            <p:cond delay="0"/>
                                          </p:stCondLst>
                                        </p:cTn>
                                        <p:tgtEl>
                                          <p:spTgt spid="6147">
                                            <p:txEl>
                                              <p:pRg st="6" end="6"/>
                                            </p:txEl>
                                          </p:spTgt>
                                        </p:tgtEl>
                                        <p:attrNameLst>
                                          <p:attrName>style.visibility</p:attrName>
                                        </p:attrNameLst>
                                      </p:cBhvr>
                                      <p:to>
                                        <p:strVal val="visible"/>
                                      </p:to>
                                    </p:set>
                                    <p:animEffect transition="in" filter="slide(fromRight)">
                                      <p:cBhvr>
                                        <p:cTn id="35" dur="500"/>
                                        <p:tgtEl>
                                          <p:spTgt spid="61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28600"/>
            <a:ext cx="8229600" cy="914400"/>
          </a:xfrm>
        </p:spPr>
        <p:txBody>
          <a:bodyPr/>
          <a:lstStyle/>
          <a:p>
            <a:r>
              <a:rPr lang="en-US" b="1">
                <a:effectLst/>
              </a:rPr>
              <a:t>Escrow</a:t>
            </a:r>
          </a:p>
        </p:txBody>
      </p:sp>
      <p:sp>
        <p:nvSpPr>
          <p:cNvPr id="7171" name="Rectangle 3"/>
          <p:cNvSpPr>
            <a:spLocks noGrp="1" noChangeArrowheads="1"/>
          </p:cNvSpPr>
          <p:nvPr>
            <p:ph type="body" idx="1"/>
          </p:nvPr>
        </p:nvSpPr>
        <p:spPr>
          <a:xfrm>
            <a:off x="457200" y="1371600"/>
            <a:ext cx="8229600" cy="5181600"/>
          </a:xfrm>
        </p:spPr>
        <p:txBody>
          <a:bodyPr/>
          <a:lstStyle/>
          <a:p>
            <a:r>
              <a:rPr lang="en-US" sz="2800">
                <a:effectLst/>
              </a:rPr>
              <a:t>Discuss with your buyers the numerous charges and fees that are inherent in any real estate transaction.</a:t>
            </a:r>
          </a:p>
          <a:p>
            <a:pPr lvl="1"/>
            <a:r>
              <a:rPr lang="en-US" sz="2400">
                <a:effectLst/>
              </a:rPr>
              <a:t>Who will pay for the title policy, escrow services, and other customary charges?</a:t>
            </a:r>
          </a:p>
          <a:p>
            <a:pPr lvl="2"/>
            <a:r>
              <a:rPr lang="en-US" sz="2200">
                <a:effectLst/>
              </a:rPr>
              <a:t>Proration</a:t>
            </a:r>
          </a:p>
          <a:p>
            <a:pPr lvl="3"/>
            <a:r>
              <a:rPr lang="en-US" b="1">
                <a:effectLst/>
              </a:rPr>
              <a:t>Proration</a:t>
            </a:r>
            <a:r>
              <a:rPr lang="en-US">
                <a:effectLst/>
              </a:rPr>
              <a:t> is the process of distributing or dividing the expenses or income between the sellers and the buyers usually up to the date of closing or the date of possession.</a:t>
            </a:r>
          </a:p>
          <a:p>
            <a:r>
              <a:rPr lang="en-US" sz="2400">
                <a:effectLst/>
              </a:rPr>
              <a:t>The most common items that are prorated include real property taxes, interest on loans, insurance premiums, rent or assessments, and sewer charges.</a:t>
            </a:r>
            <a:r>
              <a:rPr lang="en-US" sz="2800">
                <a:effectLst/>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ppt_w</p:attrName>
                                        </p:attrNameLst>
                                      </p:cBhvr>
                                      <p:tavLst>
                                        <p:tav tm="0">
                                          <p:val>
                                            <p:strVal val="#ppt_w*0.70"/>
                                          </p:val>
                                        </p:tav>
                                        <p:tav tm="100000">
                                          <p:val>
                                            <p:strVal val="#ppt_w"/>
                                          </p:val>
                                        </p:tav>
                                      </p:tavLst>
                                    </p:anim>
                                    <p:anim calcmode="lin" valueType="num">
                                      <p:cBhvr>
                                        <p:cTn id="8" dur="1000" fill="hold"/>
                                        <p:tgtEl>
                                          <p:spTgt spid="7170"/>
                                        </p:tgtEl>
                                        <p:attrNameLst>
                                          <p:attrName>ppt_h</p:attrName>
                                        </p:attrNameLst>
                                      </p:cBhvr>
                                      <p:tavLst>
                                        <p:tav tm="0">
                                          <p:val>
                                            <p:strVal val="#ppt_h"/>
                                          </p:val>
                                        </p:tav>
                                        <p:tav tm="100000">
                                          <p:val>
                                            <p:strVal val="#ppt_h"/>
                                          </p:val>
                                        </p:tav>
                                      </p:tavLst>
                                    </p:anim>
                                    <p:animEffect transition="in" filter="fade">
                                      <p:cBhvr>
                                        <p:cTn id="9" dur="1000"/>
                                        <p:tgtEl>
                                          <p:spTgt spid="7170"/>
                                        </p:tgtEl>
                                      </p:cBhvr>
                                    </p:animEffect>
                                  </p:childTnLst>
                                </p:cTn>
                              </p:par>
                            </p:childTnLst>
                          </p:cTn>
                        </p:par>
                        <p:par>
                          <p:cTn id="10" fill="hold">
                            <p:stCondLst>
                              <p:cond delay="1000"/>
                            </p:stCondLst>
                            <p:childTnLst>
                              <p:par>
                                <p:cTn id="11" presetID="12" presetClass="entr" presetSubtype="8" fill="hold" nodeType="afterEffect">
                                  <p:stCondLst>
                                    <p:cond delay="100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slide(fromLeft)">
                                      <p:cBhvr>
                                        <p:cTn id="13" dur="1000"/>
                                        <p:tgtEl>
                                          <p:spTgt spid="7171">
                                            <p:txEl>
                                              <p:pRg st="0" end="0"/>
                                            </p:txEl>
                                          </p:spTgt>
                                        </p:tgtEl>
                                      </p:cBhvr>
                                    </p:animEffect>
                                  </p:childTnLst>
                                </p:cTn>
                              </p:par>
                            </p:childTnLst>
                          </p:cTn>
                        </p:par>
                        <p:par>
                          <p:cTn id="14" fill="hold">
                            <p:stCondLst>
                              <p:cond delay="3000"/>
                            </p:stCondLst>
                            <p:childTnLst>
                              <p:par>
                                <p:cTn id="15" presetID="37" presetClass="entr" presetSubtype="0" fill="hold" nodeType="afterEffect">
                                  <p:stCondLst>
                                    <p:cond delay="5500"/>
                                  </p:stCondLst>
                                  <p:childTnLst>
                                    <p:set>
                                      <p:cBhvr>
                                        <p:cTn id="16" dur="1" fill="hold">
                                          <p:stCondLst>
                                            <p:cond delay="0"/>
                                          </p:stCondLst>
                                        </p:cTn>
                                        <p:tgtEl>
                                          <p:spTgt spid="7171">
                                            <p:txEl>
                                              <p:pRg st="1" end="1"/>
                                            </p:txEl>
                                          </p:spTgt>
                                        </p:tgtEl>
                                        <p:attrNameLst>
                                          <p:attrName>style.visibility</p:attrName>
                                        </p:attrNameLst>
                                      </p:cBhvr>
                                      <p:to>
                                        <p:strVal val="visible"/>
                                      </p:to>
                                    </p:set>
                                    <p:animEffect transition="in" filter="fade">
                                      <p:cBhvr>
                                        <p:cTn id="17" dur="1000"/>
                                        <p:tgtEl>
                                          <p:spTgt spid="7171">
                                            <p:txEl>
                                              <p:pRg st="1" end="1"/>
                                            </p:txEl>
                                          </p:spTgt>
                                        </p:tgtEl>
                                      </p:cBhvr>
                                    </p:animEffect>
                                    <p:anim calcmode="lin" valueType="num">
                                      <p:cBhvr>
                                        <p:cTn id="18" dur="1000" fill="hold"/>
                                        <p:tgtEl>
                                          <p:spTgt spid="7171">
                                            <p:txEl>
                                              <p:pRg st="1" end="1"/>
                                            </p:txEl>
                                          </p:spTgt>
                                        </p:tgtEl>
                                        <p:attrNameLst>
                                          <p:attrName>ppt_x</p:attrName>
                                        </p:attrNameLst>
                                      </p:cBhvr>
                                      <p:tavLst>
                                        <p:tav tm="0">
                                          <p:val>
                                            <p:strVal val="#ppt_x"/>
                                          </p:val>
                                        </p:tav>
                                        <p:tav tm="100000">
                                          <p:val>
                                            <p:strVal val="#ppt_x"/>
                                          </p:val>
                                        </p:tav>
                                      </p:tavLst>
                                    </p:anim>
                                    <p:anim calcmode="lin" valueType="num">
                                      <p:cBhvr>
                                        <p:cTn id="19" dur="900" decel="100000" fill="hold"/>
                                        <p:tgtEl>
                                          <p:spTgt spid="7171">
                                            <p:txEl>
                                              <p:pRg st="1" end="1"/>
                                            </p:txEl>
                                          </p:spTgt>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7171">
                                            <p:txEl>
                                              <p:pRg st="1" end="1"/>
                                            </p:txEl>
                                          </p:spTgt>
                                        </p:tgtEl>
                                        <p:attrNameLst>
                                          <p:attrName>ppt_y</p:attrName>
                                        </p:attrNameLst>
                                      </p:cBhvr>
                                      <p:tavLst>
                                        <p:tav tm="0">
                                          <p:val>
                                            <p:strVal val="#ppt_y-.03"/>
                                          </p:val>
                                        </p:tav>
                                        <p:tav tm="100000">
                                          <p:val>
                                            <p:strVal val="#ppt_y"/>
                                          </p:val>
                                        </p:tav>
                                      </p:tavLst>
                                    </p:anim>
                                  </p:childTnLst>
                                </p:cTn>
                              </p:par>
                            </p:childTnLst>
                          </p:cTn>
                        </p:par>
                        <p:par>
                          <p:cTn id="21" fill="hold">
                            <p:stCondLst>
                              <p:cond delay="9500"/>
                            </p:stCondLst>
                            <p:childTnLst>
                              <p:par>
                                <p:cTn id="22" presetID="12" presetClass="entr" presetSubtype="2" fill="hold" nodeType="afterEffect">
                                  <p:stCondLst>
                                    <p:cond delay="4000"/>
                                  </p:stCondLst>
                                  <p:childTnLst>
                                    <p:set>
                                      <p:cBhvr>
                                        <p:cTn id="23" dur="1" fill="hold">
                                          <p:stCondLst>
                                            <p:cond delay="0"/>
                                          </p:stCondLst>
                                        </p:cTn>
                                        <p:tgtEl>
                                          <p:spTgt spid="7171">
                                            <p:txEl>
                                              <p:pRg st="2" end="2"/>
                                            </p:txEl>
                                          </p:spTgt>
                                        </p:tgtEl>
                                        <p:attrNameLst>
                                          <p:attrName>style.visibility</p:attrName>
                                        </p:attrNameLst>
                                      </p:cBhvr>
                                      <p:to>
                                        <p:strVal val="visible"/>
                                      </p:to>
                                    </p:set>
                                    <p:animEffect transition="in" filter="slide(fromRight)">
                                      <p:cBhvr>
                                        <p:cTn id="24" dur="500"/>
                                        <p:tgtEl>
                                          <p:spTgt spid="7171">
                                            <p:txEl>
                                              <p:pRg st="2" end="2"/>
                                            </p:txEl>
                                          </p:spTgt>
                                        </p:tgtEl>
                                      </p:cBhvr>
                                    </p:animEffect>
                                  </p:childTnLst>
                                </p:cTn>
                              </p:par>
                            </p:childTnLst>
                          </p:cTn>
                        </p:par>
                        <p:par>
                          <p:cTn id="25" fill="hold">
                            <p:stCondLst>
                              <p:cond delay="14000"/>
                            </p:stCondLst>
                            <p:childTnLst>
                              <p:par>
                                <p:cTn id="26" presetID="12" presetClass="entr" presetSubtype="1" fill="hold" nodeType="afterEffect">
                                  <p:stCondLst>
                                    <p:cond delay="500"/>
                                  </p:stCondLst>
                                  <p:childTnLst>
                                    <p:set>
                                      <p:cBhvr>
                                        <p:cTn id="27" dur="1" fill="hold">
                                          <p:stCondLst>
                                            <p:cond delay="0"/>
                                          </p:stCondLst>
                                        </p:cTn>
                                        <p:tgtEl>
                                          <p:spTgt spid="7171">
                                            <p:txEl>
                                              <p:pRg st="3" end="3"/>
                                            </p:txEl>
                                          </p:spTgt>
                                        </p:tgtEl>
                                        <p:attrNameLst>
                                          <p:attrName>style.visibility</p:attrName>
                                        </p:attrNameLst>
                                      </p:cBhvr>
                                      <p:to>
                                        <p:strVal val="visible"/>
                                      </p:to>
                                    </p:set>
                                    <p:animEffect transition="in" filter="slide(fromTop)">
                                      <p:cBhvr>
                                        <p:cTn id="28" dur="500"/>
                                        <p:tgtEl>
                                          <p:spTgt spid="7171">
                                            <p:txEl>
                                              <p:pRg st="3" end="3"/>
                                            </p:txEl>
                                          </p:spTgt>
                                        </p:tgtEl>
                                      </p:cBhvr>
                                    </p:animEffect>
                                  </p:childTnLst>
                                </p:cTn>
                              </p:par>
                            </p:childTnLst>
                          </p:cTn>
                        </p:par>
                        <p:par>
                          <p:cTn id="29" fill="hold">
                            <p:stCondLst>
                              <p:cond delay="15000"/>
                            </p:stCondLst>
                            <p:childTnLst>
                              <p:par>
                                <p:cTn id="30" presetID="12" presetClass="entr" presetSubtype="8" fill="hold" nodeType="afterEffect">
                                  <p:stCondLst>
                                    <p:cond delay="8000"/>
                                  </p:stCondLst>
                                  <p:childTnLst>
                                    <p:set>
                                      <p:cBhvr>
                                        <p:cTn id="31" dur="1" fill="hold">
                                          <p:stCondLst>
                                            <p:cond delay="0"/>
                                          </p:stCondLst>
                                        </p:cTn>
                                        <p:tgtEl>
                                          <p:spTgt spid="7171">
                                            <p:txEl>
                                              <p:pRg st="4" end="4"/>
                                            </p:txEl>
                                          </p:spTgt>
                                        </p:tgtEl>
                                        <p:attrNameLst>
                                          <p:attrName>style.visibility</p:attrName>
                                        </p:attrNameLst>
                                      </p:cBhvr>
                                      <p:to>
                                        <p:strVal val="visible"/>
                                      </p:to>
                                    </p:set>
                                    <p:animEffect transition="in" filter="slide(fromLeft)">
                                      <p:cBhvr>
                                        <p:cTn id="32"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effectLst/>
              </a:rPr>
              <a:t>Early Move-In</a:t>
            </a:r>
          </a:p>
        </p:txBody>
      </p:sp>
      <p:sp>
        <p:nvSpPr>
          <p:cNvPr id="8196" name="Rectangle 4"/>
          <p:cNvSpPr>
            <a:spLocks noGrp="1" noChangeArrowheads="1"/>
          </p:cNvSpPr>
          <p:nvPr>
            <p:ph type="body" sz="half" idx="1"/>
          </p:nvPr>
        </p:nvSpPr>
        <p:spPr>
          <a:xfrm>
            <a:off x="304800" y="1600200"/>
            <a:ext cx="4038600" cy="4525963"/>
          </a:xfrm>
        </p:spPr>
        <p:txBody>
          <a:bodyPr/>
          <a:lstStyle/>
          <a:p>
            <a:pPr>
              <a:lnSpc>
                <a:spcPct val="90000"/>
              </a:lnSpc>
            </a:pPr>
            <a:r>
              <a:rPr lang="en-US" sz="2000">
                <a:effectLst/>
              </a:rPr>
              <a:t>An </a:t>
            </a:r>
            <a:r>
              <a:rPr lang="en-US" sz="2000" b="1">
                <a:effectLst/>
              </a:rPr>
              <a:t>early move-in</a:t>
            </a:r>
            <a:r>
              <a:rPr lang="en-US" sz="2000">
                <a:effectLst/>
              </a:rPr>
              <a:t> allows the buyers to take possession of the property prior to the close of escrow.</a:t>
            </a:r>
          </a:p>
          <a:p>
            <a:pPr>
              <a:lnSpc>
                <a:spcPct val="90000"/>
              </a:lnSpc>
            </a:pPr>
            <a:r>
              <a:rPr lang="en-US" sz="2000">
                <a:effectLst/>
              </a:rPr>
              <a:t>A written early occupancy agreement (Interim Occupancy Agreement—Form IOA) should be completed and signed by the sellers (as landlord), the buyers (as tenant), the listing agent (representing the sellers) and the selling agent (representing the buyers). </a:t>
            </a:r>
          </a:p>
        </p:txBody>
      </p:sp>
      <p:pic>
        <p:nvPicPr>
          <p:cNvPr id="8198" name="Picture 6" descr="7head"/>
          <p:cNvPicPr>
            <a:picLocks noChangeAspect="1" noChangeArrowheads="1"/>
          </p:cNvPicPr>
          <p:nvPr>
            <p:ph sz="half" idx="2"/>
          </p:nvPr>
        </p:nvPicPr>
        <p:blipFill>
          <a:blip r:embed="rId2" cstate="print"/>
          <a:srcRect/>
          <a:stretch>
            <a:fillRect/>
          </a:stretch>
        </p:blipFill>
        <p:spPr>
          <a:xfrm>
            <a:off x="4572000" y="1981200"/>
            <a:ext cx="4343400" cy="3200400"/>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900" decel="100000" fill="hold"/>
                                        <p:tgtEl>
                                          <p:spTgt spid="819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194"/>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0" presetClass="entr" presetSubtype="0" fill="hold" nodeType="afterEffect">
                                  <p:stCondLst>
                                    <p:cond delay="0"/>
                                  </p:stCondLst>
                                  <p:childTnLst>
                                    <p:set>
                                      <p:cBhvr>
                                        <p:cTn id="13" dur="1" fill="hold">
                                          <p:stCondLst>
                                            <p:cond delay="0"/>
                                          </p:stCondLst>
                                        </p:cTn>
                                        <p:tgtEl>
                                          <p:spTgt spid="8198"/>
                                        </p:tgtEl>
                                        <p:attrNameLst>
                                          <p:attrName>style.visibility</p:attrName>
                                        </p:attrNameLst>
                                      </p:cBhvr>
                                      <p:to>
                                        <p:strVal val="visible"/>
                                      </p:to>
                                    </p:set>
                                    <p:animEffect transition="in" filter="wedge">
                                      <p:cBhvr>
                                        <p:cTn id="14" dur="2000"/>
                                        <p:tgtEl>
                                          <p:spTgt spid="8198"/>
                                        </p:tgtEl>
                                      </p:cBhvr>
                                    </p:animEffect>
                                  </p:childTnLst>
                                </p:cTn>
                              </p:par>
                            </p:childTnLst>
                          </p:cTn>
                        </p:par>
                        <p:par>
                          <p:cTn id="15" fill="hold">
                            <p:stCondLst>
                              <p:cond delay="3000"/>
                            </p:stCondLst>
                            <p:childTnLst>
                              <p:par>
                                <p:cTn id="16" presetID="12" presetClass="entr" presetSubtype="8" fill="hold" nodeType="afterEffect">
                                  <p:stCondLst>
                                    <p:cond delay="1000"/>
                                  </p:stCondLst>
                                  <p:childTnLst>
                                    <p:set>
                                      <p:cBhvr>
                                        <p:cTn id="17" dur="1" fill="hold">
                                          <p:stCondLst>
                                            <p:cond delay="0"/>
                                          </p:stCondLst>
                                        </p:cTn>
                                        <p:tgtEl>
                                          <p:spTgt spid="8196">
                                            <p:txEl>
                                              <p:pRg st="0" end="0"/>
                                            </p:txEl>
                                          </p:spTgt>
                                        </p:tgtEl>
                                        <p:attrNameLst>
                                          <p:attrName>style.visibility</p:attrName>
                                        </p:attrNameLst>
                                      </p:cBhvr>
                                      <p:to>
                                        <p:strVal val="visible"/>
                                      </p:to>
                                    </p:set>
                                    <p:animEffect transition="in" filter="slide(fromLeft)">
                                      <p:cBhvr>
                                        <p:cTn id="18" dur="500"/>
                                        <p:tgtEl>
                                          <p:spTgt spid="8196">
                                            <p:txEl>
                                              <p:pRg st="0" end="0"/>
                                            </p:txEl>
                                          </p:spTgt>
                                        </p:tgtEl>
                                      </p:cBhvr>
                                    </p:animEffect>
                                  </p:childTnLst>
                                </p:cTn>
                              </p:par>
                            </p:childTnLst>
                          </p:cTn>
                        </p:par>
                        <p:par>
                          <p:cTn id="19" fill="hold">
                            <p:stCondLst>
                              <p:cond delay="4500"/>
                            </p:stCondLst>
                            <p:childTnLst>
                              <p:par>
                                <p:cTn id="20" presetID="12" presetClass="entr" presetSubtype="8" fill="hold" nodeType="afterEffect">
                                  <p:stCondLst>
                                    <p:cond delay="5500"/>
                                  </p:stCondLst>
                                  <p:childTnLst>
                                    <p:set>
                                      <p:cBhvr>
                                        <p:cTn id="21" dur="1" fill="hold">
                                          <p:stCondLst>
                                            <p:cond delay="0"/>
                                          </p:stCondLst>
                                        </p:cTn>
                                        <p:tgtEl>
                                          <p:spTgt spid="8196">
                                            <p:txEl>
                                              <p:pRg st="1" end="1"/>
                                            </p:txEl>
                                          </p:spTgt>
                                        </p:tgtEl>
                                        <p:attrNameLst>
                                          <p:attrName>style.visibility</p:attrName>
                                        </p:attrNameLst>
                                      </p:cBhvr>
                                      <p:to>
                                        <p:strVal val="visible"/>
                                      </p:to>
                                    </p:set>
                                    <p:animEffect transition="in" filter="slide(fromLeft)">
                                      <p:cBhvr>
                                        <p:cTn id="22" dur="500"/>
                                        <p:tgtEl>
                                          <p:spTgt spid="819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a:effectLst/>
              </a:rPr>
              <a:t>Expiration of Offer</a:t>
            </a:r>
          </a:p>
        </p:txBody>
      </p:sp>
      <p:sp>
        <p:nvSpPr>
          <p:cNvPr id="9219" name="Rectangle 3"/>
          <p:cNvSpPr>
            <a:spLocks noGrp="1" noChangeArrowheads="1"/>
          </p:cNvSpPr>
          <p:nvPr>
            <p:ph type="body" sz="half" idx="2"/>
          </p:nvPr>
        </p:nvSpPr>
        <p:spPr>
          <a:xfrm>
            <a:off x="4800600" y="1600200"/>
            <a:ext cx="4038600" cy="4525963"/>
          </a:xfrm>
        </p:spPr>
        <p:txBody>
          <a:bodyPr/>
          <a:lstStyle/>
          <a:p>
            <a:r>
              <a:rPr lang="en-US" sz="2800">
                <a:effectLst/>
              </a:rPr>
              <a:t>Discuss with your buyers how much time they will allow the sellers to consider the buyers’ offer to purchase.</a:t>
            </a:r>
          </a:p>
        </p:txBody>
      </p:sp>
      <p:pic>
        <p:nvPicPr>
          <p:cNvPr id="9221" name="Picture 5" descr="2defining"/>
          <p:cNvPicPr>
            <a:picLocks noChangeAspect="1" noChangeArrowheads="1"/>
          </p:cNvPicPr>
          <p:nvPr>
            <p:ph sz="half" idx="1"/>
          </p:nvPr>
        </p:nvPicPr>
        <p:blipFill>
          <a:blip r:embed="rId2" cstate="print"/>
          <a:srcRect/>
          <a:stretch>
            <a:fillRect/>
          </a:stretch>
        </p:blipFill>
        <p:spPr>
          <a:xfrm>
            <a:off x="457200" y="2193925"/>
            <a:ext cx="4191000" cy="3221038"/>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000" fill="hold"/>
                                        <p:tgtEl>
                                          <p:spTgt spid="9218"/>
                                        </p:tgtEl>
                                        <p:attrNameLst>
                                          <p:attrName>ppt_w</p:attrName>
                                        </p:attrNameLst>
                                      </p:cBhvr>
                                      <p:tavLst>
                                        <p:tav tm="0">
                                          <p:val>
                                            <p:strVal val="#ppt_w*0.70"/>
                                          </p:val>
                                        </p:tav>
                                        <p:tav tm="100000">
                                          <p:val>
                                            <p:strVal val="#ppt_w"/>
                                          </p:val>
                                        </p:tav>
                                      </p:tavLst>
                                    </p:anim>
                                    <p:anim calcmode="lin" valueType="num">
                                      <p:cBhvr>
                                        <p:cTn id="8" dur="1000" fill="hold"/>
                                        <p:tgtEl>
                                          <p:spTgt spid="9218"/>
                                        </p:tgtEl>
                                        <p:attrNameLst>
                                          <p:attrName>ppt_h</p:attrName>
                                        </p:attrNameLst>
                                      </p:cBhvr>
                                      <p:tavLst>
                                        <p:tav tm="0">
                                          <p:val>
                                            <p:strVal val="#ppt_h"/>
                                          </p:val>
                                        </p:tav>
                                        <p:tav tm="100000">
                                          <p:val>
                                            <p:strVal val="#ppt_h"/>
                                          </p:val>
                                        </p:tav>
                                      </p:tavLst>
                                    </p:anim>
                                    <p:animEffect transition="in" filter="fade">
                                      <p:cBhvr>
                                        <p:cTn id="9" dur="1000"/>
                                        <p:tgtEl>
                                          <p:spTgt spid="9218"/>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nodeType="clickEffect">
                                  <p:stCondLst>
                                    <p:cond delay="0"/>
                                  </p:stCondLst>
                                  <p:childTnLst>
                                    <p:set>
                                      <p:cBhvr>
                                        <p:cTn id="13" dur="1" fill="hold">
                                          <p:stCondLst>
                                            <p:cond delay="0"/>
                                          </p:stCondLst>
                                        </p:cTn>
                                        <p:tgtEl>
                                          <p:spTgt spid="9219">
                                            <p:txEl>
                                              <p:pRg st="0" end="0"/>
                                            </p:txEl>
                                          </p:spTgt>
                                        </p:tgtEl>
                                        <p:attrNameLst>
                                          <p:attrName>style.visibility</p:attrName>
                                        </p:attrNameLst>
                                      </p:cBhvr>
                                      <p:to>
                                        <p:strVal val="visible"/>
                                      </p:to>
                                    </p:set>
                                    <p:animEffect transition="in" filter="fade">
                                      <p:cBhvr>
                                        <p:cTn id="14" dur="1000"/>
                                        <p:tgtEl>
                                          <p:spTgt spid="9219">
                                            <p:txEl>
                                              <p:pRg st="0" end="0"/>
                                            </p:txEl>
                                          </p:spTgt>
                                        </p:tgtEl>
                                      </p:cBhvr>
                                    </p:animEffect>
                                    <p:anim calcmode="lin" valueType="num">
                                      <p:cBhvr>
                                        <p:cTn id="15" dur="1000" fill="hold"/>
                                        <p:tgtEl>
                                          <p:spTgt spid="9219">
                                            <p:txEl>
                                              <p:pRg st="0" end="0"/>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9219">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9219">
                                            <p:txEl>
                                              <p:pRg st="0" end="0"/>
                                            </p:txEl>
                                          </p:spTgt>
                                        </p:tgtEl>
                                        <p:attrNameLst>
                                          <p:attrName>ppt_y</p:attrName>
                                        </p:attrNameLst>
                                      </p:cBhvr>
                                      <p:tavLst>
                                        <p:tav tm="0">
                                          <p:val>
                                            <p:strVal val="#ppt_y-.03"/>
                                          </p:val>
                                        </p:tav>
                                        <p:tav tm="100000">
                                          <p:val>
                                            <p:strVal val="#ppt_y"/>
                                          </p:val>
                                        </p:tav>
                                      </p:tavLst>
                                    </p:anim>
                                  </p:childTnLst>
                                </p:cTn>
                              </p:par>
                            </p:childTnLst>
                          </p:cTn>
                        </p:par>
                        <p:par>
                          <p:cTn id="18" fill="hold">
                            <p:stCondLst>
                              <p:cond delay="1000"/>
                            </p:stCondLst>
                            <p:childTnLst>
                              <p:par>
                                <p:cTn id="19" presetID="20" presetClass="entr" presetSubtype="0" fill="hold" nodeType="afterEffect">
                                  <p:stCondLst>
                                    <p:cond delay="1000"/>
                                  </p:stCondLst>
                                  <p:childTnLst>
                                    <p:set>
                                      <p:cBhvr>
                                        <p:cTn id="20" dur="1" fill="hold">
                                          <p:stCondLst>
                                            <p:cond delay="0"/>
                                          </p:stCondLst>
                                        </p:cTn>
                                        <p:tgtEl>
                                          <p:spTgt spid="9221"/>
                                        </p:tgtEl>
                                        <p:attrNameLst>
                                          <p:attrName>style.visibility</p:attrName>
                                        </p:attrNameLst>
                                      </p:cBhvr>
                                      <p:to>
                                        <p:strVal val="visible"/>
                                      </p:to>
                                    </p:set>
                                    <p:animEffect transition="in" filter="wedge">
                                      <p:cBhvr>
                                        <p:cTn id="21" dur="2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7813"/>
            <a:ext cx="8229600" cy="868362"/>
          </a:xfrm>
        </p:spPr>
        <p:txBody>
          <a:bodyPr/>
          <a:lstStyle/>
          <a:p>
            <a:r>
              <a:rPr lang="en-US">
                <a:effectLst/>
              </a:rPr>
              <a:t>Sign the Contract</a:t>
            </a:r>
          </a:p>
        </p:txBody>
      </p:sp>
      <p:sp>
        <p:nvSpPr>
          <p:cNvPr id="10243" name="Rectangle 3"/>
          <p:cNvSpPr>
            <a:spLocks noGrp="1" noChangeArrowheads="1"/>
          </p:cNvSpPr>
          <p:nvPr>
            <p:ph type="body" sz="half" idx="1"/>
          </p:nvPr>
        </p:nvSpPr>
        <p:spPr>
          <a:xfrm>
            <a:off x="228600" y="1852613"/>
            <a:ext cx="8686800" cy="2566987"/>
          </a:xfrm>
        </p:spPr>
        <p:txBody>
          <a:bodyPr/>
          <a:lstStyle/>
          <a:p>
            <a:pPr>
              <a:lnSpc>
                <a:spcPct val="90000"/>
              </a:lnSpc>
            </a:pPr>
            <a:r>
              <a:rPr lang="en-US" sz="2100">
                <a:effectLst/>
              </a:rPr>
              <a:t>Be sure the signatures of all buyers, sellers, and salespeople are on the contract. </a:t>
            </a:r>
          </a:p>
          <a:p>
            <a:pPr>
              <a:lnSpc>
                <a:spcPct val="90000"/>
              </a:lnSpc>
            </a:pPr>
            <a:r>
              <a:rPr lang="en-US" sz="2100">
                <a:effectLst/>
              </a:rPr>
              <a:t>Every purchase contract prepared or signed by a real estate salesperson must be </a:t>
            </a:r>
            <a:r>
              <a:rPr lang="en-US" sz="2100" u="sng">
                <a:effectLst/>
              </a:rPr>
              <a:t>reviewed</a:t>
            </a:r>
            <a:r>
              <a:rPr lang="en-US" sz="2100">
                <a:effectLst/>
              </a:rPr>
              <a:t>, </a:t>
            </a:r>
            <a:r>
              <a:rPr lang="en-US" sz="2100" u="sng">
                <a:effectLst/>
              </a:rPr>
              <a:t>initialed</a:t>
            </a:r>
            <a:r>
              <a:rPr lang="en-US" sz="2100">
                <a:effectLst/>
              </a:rPr>
              <a:t>, and </a:t>
            </a:r>
            <a:r>
              <a:rPr lang="en-US" sz="2100" u="sng">
                <a:effectLst/>
              </a:rPr>
              <a:t>dated</a:t>
            </a:r>
            <a:r>
              <a:rPr lang="en-US" sz="2100">
                <a:effectLst/>
              </a:rPr>
              <a:t> by the salesperson’s broker within five working days after preparation or signing by the salesperson, or before the close of escrow, whichever occurs first. </a:t>
            </a:r>
          </a:p>
          <a:p>
            <a:pPr>
              <a:lnSpc>
                <a:spcPct val="90000"/>
              </a:lnSpc>
            </a:pPr>
            <a:r>
              <a:rPr lang="en-US" sz="2100">
                <a:effectLst/>
              </a:rPr>
              <a:t>Remember that the offer is not a contract until the broker accepts it.</a:t>
            </a:r>
          </a:p>
        </p:txBody>
      </p:sp>
      <p:pic>
        <p:nvPicPr>
          <p:cNvPr id="10246" name="Picture 6" descr="6form"/>
          <p:cNvPicPr>
            <a:picLocks noChangeAspect="1" noChangeArrowheads="1"/>
          </p:cNvPicPr>
          <p:nvPr>
            <p:ph sz="half" idx="2"/>
          </p:nvPr>
        </p:nvPicPr>
        <p:blipFill>
          <a:blip r:embed="rId2" cstate="print"/>
          <a:srcRect/>
          <a:stretch>
            <a:fillRect/>
          </a:stretch>
        </p:blipFill>
        <p:spPr>
          <a:xfrm>
            <a:off x="3124200" y="4335463"/>
            <a:ext cx="2784475" cy="1989137"/>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left)">
                                      <p:cBhvr>
                                        <p:cTn id="7" dur="1000"/>
                                        <p:tgtEl>
                                          <p:spTgt spid="10242"/>
                                        </p:tgtEl>
                                      </p:cBhvr>
                                    </p:animEffect>
                                  </p:childTnLst>
                                </p:cTn>
                              </p:par>
                            </p:childTnLst>
                          </p:cTn>
                        </p:par>
                        <p:par>
                          <p:cTn id="8" fill="hold">
                            <p:stCondLst>
                              <p:cond delay="1000"/>
                            </p:stCondLst>
                            <p:childTnLst>
                              <p:par>
                                <p:cTn id="9" presetID="20" presetClass="entr" presetSubtype="0" fill="hold" nodeType="afterEffect">
                                  <p:stCondLst>
                                    <p:cond delay="500"/>
                                  </p:stCondLst>
                                  <p:childTnLst>
                                    <p:set>
                                      <p:cBhvr>
                                        <p:cTn id="10" dur="1" fill="hold">
                                          <p:stCondLst>
                                            <p:cond delay="0"/>
                                          </p:stCondLst>
                                        </p:cTn>
                                        <p:tgtEl>
                                          <p:spTgt spid="10246"/>
                                        </p:tgtEl>
                                        <p:attrNameLst>
                                          <p:attrName>style.visibility</p:attrName>
                                        </p:attrNameLst>
                                      </p:cBhvr>
                                      <p:to>
                                        <p:strVal val="visible"/>
                                      </p:to>
                                    </p:set>
                                    <p:animEffect transition="in" filter="wedge">
                                      <p:cBhvr>
                                        <p:cTn id="11" dur="2000"/>
                                        <p:tgtEl>
                                          <p:spTgt spid="10246"/>
                                        </p:tgtEl>
                                      </p:cBhvr>
                                    </p:animEffect>
                                  </p:childTnLst>
                                </p:cTn>
                              </p:par>
                            </p:childTnLst>
                          </p:cTn>
                        </p:par>
                        <p:par>
                          <p:cTn id="12" fill="hold">
                            <p:stCondLst>
                              <p:cond delay="3500"/>
                            </p:stCondLst>
                            <p:childTnLst>
                              <p:par>
                                <p:cTn id="13" presetID="12" presetClass="entr" presetSubtype="4" fill="hold" nodeType="afterEffect">
                                  <p:stCondLst>
                                    <p:cond delay="1000"/>
                                  </p:stCondLst>
                                  <p:childTnLst>
                                    <p:set>
                                      <p:cBhvr>
                                        <p:cTn id="14" dur="1" fill="hold">
                                          <p:stCondLst>
                                            <p:cond delay="0"/>
                                          </p:stCondLst>
                                        </p:cTn>
                                        <p:tgtEl>
                                          <p:spTgt spid="10243">
                                            <p:txEl>
                                              <p:pRg st="0" end="0"/>
                                            </p:txEl>
                                          </p:spTgt>
                                        </p:tgtEl>
                                        <p:attrNameLst>
                                          <p:attrName>style.visibility</p:attrName>
                                        </p:attrNameLst>
                                      </p:cBhvr>
                                      <p:to>
                                        <p:strVal val="visible"/>
                                      </p:to>
                                    </p:set>
                                    <p:animEffect transition="in" filter="slide(fromBottom)">
                                      <p:cBhvr>
                                        <p:cTn id="15" dur="500"/>
                                        <p:tgtEl>
                                          <p:spTgt spid="10243">
                                            <p:txEl>
                                              <p:pRg st="0" end="0"/>
                                            </p:txEl>
                                          </p:spTgt>
                                        </p:tgtEl>
                                      </p:cBhvr>
                                    </p:animEffect>
                                  </p:childTnLst>
                                </p:cTn>
                              </p:par>
                            </p:childTnLst>
                          </p:cTn>
                        </p:par>
                        <p:par>
                          <p:cTn id="16" fill="hold">
                            <p:stCondLst>
                              <p:cond delay="5000"/>
                            </p:stCondLst>
                            <p:childTnLst>
                              <p:par>
                                <p:cTn id="17" presetID="12" presetClass="entr" presetSubtype="4" fill="hold" nodeType="afterEffect">
                                  <p:stCondLst>
                                    <p:cond delay="2500"/>
                                  </p:stCondLst>
                                  <p:childTnLst>
                                    <p:set>
                                      <p:cBhvr>
                                        <p:cTn id="18" dur="1" fill="hold">
                                          <p:stCondLst>
                                            <p:cond delay="0"/>
                                          </p:stCondLst>
                                        </p:cTn>
                                        <p:tgtEl>
                                          <p:spTgt spid="10243">
                                            <p:txEl>
                                              <p:pRg st="1" end="1"/>
                                            </p:txEl>
                                          </p:spTgt>
                                        </p:tgtEl>
                                        <p:attrNameLst>
                                          <p:attrName>style.visibility</p:attrName>
                                        </p:attrNameLst>
                                      </p:cBhvr>
                                      <p:to>
                                        <p:strVal val="visible"/>
                                      </p:to>
                                    </p:set>
                                    <p:animEffect transition="in" filter="slide(fromBottom)">
                                      <p:cBhvr>
                                        <p:cTn id="19" dur="500"/>
                                        <p:tgtEl>
                                          <p:spTgt spid="10243">
                                            <p:txEl>
                                              <p:pRg st="1" end="1"/>
                                            </p:txEl>
                                          </p:spTgt>
                                        </p:tgtEl>
                                      </p:cBhvr>
                                    </p:animEffect>
                                  </p:childTnLst>
                                </p:cTn>
                              </p:par>
                            </p:childTnLst>
                          </p:cTn>
                        </p:par>
                        <p:par>
                          <p:cTn id="20" fill="hold">
                            <p:stCondLst>
                              <p:cond delay="8000"/>
                            </p:stCondLst>
                            <p:childTnLst>
                              <p:par>
                                <p:cTn id="21" presetID="12" presetClass="entr" presetSubtype="4" fill="hold" nodeType="afterEffect">
                                  <p:stCondLst>
                                    <p:cond delay="12500"/>
                                  </p:stCondLst>
                                  <p:childTnLst>
                                    <p:set>
                                      <p:cBhvr>
                                        <p:cTn id="22" dur="1" fill="hold">
                                          <p:stCondLst>
                                            <p:cond delay="0"/>
                                          </p:stCondLst>
                                        </p:cTn>
                                        <p:tgtEl>
                                          <p:spTgt spid="10243">
                                            <p:txEl>
                                              <p:pRg st="2" end="2"/>
                                            </p:txEl>
                                          </p:spTgt>
                                        </p:tgtEl>
                                        <p:attrNameLst>
                                          <p:attrName>style.visibility</p:attrName>
                                        </p:attrNameLst>
                                      </p:cBhvr>
                                      <p:to>
                                        <p:strVal val="visible"/>
                                      </p:to>
                                    </p:set>
                                    <p:animEffect transition="in" filter="slide(fromBottom)">
                                      <p:cBhvr>
                                        <p:cTn id="23" dur="500"/>
                                        <p:tgtEl>
                                          <p:spTgt spid="102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b="1">
                <a:effectLst/>
              </a:rPr>
              <a:t>Presenting the Offer</a:t>
            </a:r>
          </a:p>
        </p:txBody>
      </p:sp>
      <p:sp>
        <p:nvSpPr>
          <p:cNvPr id="11267" name="Rectangle 3"/>
          <p:cNvSpPr>
            <a:spLocks noGrp="1" noChangeArrowheads="1"/>
          </p:cNvSpPr>
          <p:nvPr>
            <p:ph type="body" sz="half" idx="1"/>
          </p:nvPr>
        </p:nvSpPr>
        <p:spPr/>
        <p:txBody>
          <a:bodyPr/>
          <a:lstStyle/>
          <a:p>
            <a:r>
              <a:rPr lang="en-US" sz="2800">
                <a:effectLst/>
              </a:rPr>
              <a:t>Prepare for Presentation</a:t>
            </a:r>
          </a:p>
          <a:p>
            <a:pPr lvl="2"/>
            <a:r>
              <a:rPr lang="en-US" sz="2000">
                <a:effectLst/>
              </a:rPr>
              <a:t>After you have filled out the offer, call the listing salesperson to arrange a presentation. </a:t>
            </a:r>
          </a:p>
          <a:p>
            <a:pPr lvl="2"/>
            <a:r>
              <a:rPr lang="en-US" sz="2000">
                <a:effectLst/>
              </a:rPr>
              <a:t>The presentation of the offer should be a face-to-face meeting with you, the sellers, and the listing salesperson.</a:t>
            </a:r>
          </a:p>
        </p:txBody>
      </p:sp>
      <p:pic>
        <p:nvPicPr>
          <p:cNvPr id="11269" name="Picture 5" descr="10-1"/>
          <p:cNvPicPr>
            <a:picLocks noChangeAspect="1" noChangeArrowheads="1"/>
          </p:cNvPicPr>
          <p:nvPr>
            <p:ph sz="half" idx="2"/>
          </p:nvPr>
        </p:nvPicPr>
        <p:blipFill>
          <a:blip r:embed="rId2" cstate="print"/>
          <a:srcRect/>
          <a:stretch>
            <a:fillRect/>
          </a:stretch>
        </p:blipFill>
        <p:spPr>
          <a:xfrm>
            <a:off x="2438400" y="4038600"/>
            <a:ext cx="3629025" cy="2363788"/>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1+#ppt_w/2"/>
                                          </p:val>
                                        </p:tav>
                                        <p:tav tm="100000">
                                          <p:val>
                                            <p:strVal val="#ppt_x"/>
                                          </p:val>
                                        </p:tav>
                                      </p:tavLst>
                                    </p:anim>
                                    <p:anim calcmode="lin" valueType="num">
                                      <p:cBhvr additive="base">
                                        <p:cTn id="8" dur="500" fill="hold"/>
                                        <p:tgtEl>
                                          <p:spTgt spid="1126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nodeType="clickEffect">
                                  <p:stCondLst>
                                    <p:cond delay="0"/>
                                  </p:stCondLst>
                                  <p:childTnLst>
                                    <p:set>
                                      <p:cBhvr>
                                        <p:cTn id="12" dur="1" fill="hold">
                                          <p:stCondLst>
                                            <p:cond delay="0"/>
                                          </p:stCondLst>
                                        </p:cTn>
                                        <p:tgtEl>
                                          <p:spTgt spid="11267">
                                            <p:txEl>
                                              <p:pRg st="0" end="0"/>
                                            </p:txEl>
                                          </p:spTgt>
                                        </p:tgtEl>
                                        <p:attrNameLst>
                                          <p:attrName>style.visibility</p:attrName>
                                        </p:attrNameLst>
                                      </p:cBhvr>
                                      <p:to>
                                        <p:strVal val="visible"/>
                                      </p:to>
                                    </p:set>
                                    <p:animEffect transition="in" filter="slide(fromTop)">
                                      <p:cBhvr>
                                        <p:cTn id="13" dur="500"/>
                                        <p:tgtEl>
                                          <p:spTgt spid="11267">
                                            <p:txEl>
                                              <p:pRg st="0" end="0"/>
                                            </p:txEl>
                                          </p:spTgt>
                                        </p:tgtEl>
                                      </p:cBhvr>
                                    </p:animEffect>
                                  </p:childTnLst>
                                </p:cTn>
                              </p:par>
                            </p:childTnLst>
                          </p:cTn>
                        </p:par>
                        <p:par>
                          <p:cTn id="14" fill="hold">
                            <p:stCondLst>
                              <p:cond delay="500"/>
                            </p:stCondLst>
                            <p:childTnLst>
                              <p:par>
                                <p:cTn id="15" presetID="12" presetClass="entr" presetSubtype="4" fill="hold" nodeType="afterEffect">
                                  <p:stCondLst>
                                    <p:cond delay="1000"/>
                                  </p:stCondLst>
                                  <p:childTnLst>
                                    <p:set>
                                      <p:cBhvr>
                                        <p:cTn id="16" dur="1" fill="hold">
                                          <p:stCondLst>
                                            <p:cond delay="0"/>
                                          </p:stCondLst>
                                        </p:cTn>
                                        <p:tgtEl>
                                          <p:spTgt spid="11267">
                                            <p:txEl>
                                              <p:pRg st="1" end="1"/>
                                            </p:txEl>
                                          </p:spTgt>
                                        </p:tgtEl>
                                        <p:attrNameLst>
                                          <p:attrName>style.visibility</p:attrName>
                                        </p:attrNameLst>
                                      </p:cBhvr>
                                      <p:to>
                                        <p:strVal val="visible"/>
                                      </p:to>
                                    </p:set>
                                    <p:animEffect transition="in" filter="slide(fromBottom)">
                                      <p:cBhvr>
                                        <p:cTn id="17" dur="1000"/>
                                        <p:tgtEl>
                                          <p:spTgt spid="11267">
                                            <p:txEl>
                                              <p:pRg st="1" end="1"/>
                                            </p:txEl>
                                          </p:spTgt>
                                        </p:tgtEl>
                                      </p:cBhvr>
                                    </p:animEffect>
                                  </p:childTnLst>
                                </p:cTn>
                              </p:par>
                            </p:childTnLst>
                          </p:cTn>
                        </p:par>
                        <p:par>
                          <p:cTn id="18" fill="hold">
                            <p:stCondLst>
                              <p:cond delay="2500"/>
                            </p:stCondLst>
                            <p:childTnLst>
                              <p:par>
                                <p:cTn id="19" presetID="12" presetClass="entr" presetSubtype="4" fill="hold" nodeType="afterEffect">
                                  <p:stCondLst>
                                    <p:cond delay="5000"/>
                                  </p:stCondLst>
                                  <p:childTnLst>
                                    <p:set>
                                      <p:cBhvr>
                                        <p:cTn id="20" dur="1" fill="hold">
                                          <p:stCondLst>
                                            <p:cond delay="0"/>
                                          </p:stCondLst>
                                        </p:cTn>
                                        <p:tgtEl>
                                          <p:spTgt spid="11267">
                                            <p:txEl>
                                              <p:pRg st="2" end="2"/>
                                            </p:txEl>
                                          </p:spTgt>
                                        </p:tgtEl>
                                        <p:attrNameLst>
                                          <p:attrName>style.visibility</p:attrName>
                                        </p:attrNameLst>
                                      </p:cBhvr>
                                      <p:to>
                                        <p:strVal val="visible"/>
                                      </p:to>
                                    </p:set>
                                    <p:animEffect transition="in" filter="slide(fromBottom)">
                                      <p:cBhvr>
                                        <p:cTn id="21" dur="10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7813"/>
            <a:ext cx="8229600" cy="941387"/>
          </a:xfrm>
        </p:spPr>
        <p:txBody>
          <a:bodyPr/>
          <a:lstStyle/>
          <a:p>
            <a:r>
              <a:rPr lang="en-US">
                <a:effectLst/>
              </a:rPr>
              <a:t>Presenting the Offer</a:t>
            </a:r>
          </a:p>
        </p:txBody>
      </p:sp>
      <p:sp>
        <p:nvSpPr>
          <p:cNvPr id="16387" name="Rectangle 3"/>
          <p:cNvSpPr>
            <a:spLocks noGrp="1" noChangeArrowheads="1"/>
          </p:cNvSpPr>
          <p:nvPr>
            <p:ph type="body" idx="1"/>
          </p:nvPr>
        </p:nvSpPr>
        <p:spPr>
          <a:xfrm>
            <a:off x="838200" y="1295400"/>
            <a:ext cx="7772400" cy="5257800"/>
          </a:xfrm>
        </p:spPr>
        <p:txBody>
          <a:bodyPr/>
          <a:lstStyle/>
          <a:p>
            <a:pPr marL="457200" indent="-457200">
              <a:lnSpc>
                <a:spcPct val="90000"/>
              </a:lnSpc>
            </a:pPr>
            <a:r>
              <a:rPr lang="en-US">
                <a:effectLst/>
              </a:rPr>
              <a:t>The Presentation</a:t>
            </a:r>
          </a:p>
          <a:p>
            <a:pPr marL="1311275" lvl="2" indent="-346075">
              <a:lnSpc>
                <a:spcPct val="90000"/>
              </a:lnSpc>
              <a:spcAft>
                <a:spcPct val="15000"/>
              </a:spcAft>
            </a:pPr>
            <a:r>
              <a:rPr lang="en-US">
                <a:effectLst/>
              </a:rPr>
              <a:t>Arrive on time</a:t>
            </a:r>
          </a:p>
          <a:p>
            <a:pPr marL="1311275" lvl="2" indent="-346075">
              <a:lnSpc>
                <a:spcPct val="90000"/>
              </a:lnSpc>
              <a:spcAft>
                <a:spcPct val="15000"/>
              </a:spcAft>
            </a:pPr>
            <a:r>
              <a:rPr lang="en-US">
                <a:effectLst/>
              </a:rPr>
              <a:t>Establish rapport with the sellers</a:t>
            </a:r>
          </a:p>
          <a:p>
            <a:pPr marL="1311275" lvl="2" indent="-346075">
              <a:lnSpc>
                <a:spcPct val="90000"/>
              </a:lnSpc>
              <a:spcAft>
                <a:spcPct val="15000"/>
              </a:spcAft>
            </a:pPr>
            <a:r>
              <a:rPr lang="en-US">
                <a:effectLst/>
              </a:rPr>
              <a:t>Talk about the buyers in a way  the sellers can relate</a:t>
            </a:r>
          </a:p>
          <a:p>
            <a:pPr marL="1311275" lvl="2" indent="-346075">
              <a:lnSpc>
                <a:spcPct val="90000"/>
              </a:lnSpc>
              <a:spcAft>
                <a:spcPct val="15000"/>
              </a:spcAft>
            </a:pPr>
            <a:r>
              <a:rPr lang="en-US">
                <a:effectLst/>
              </a:rPr>
              <a:t>Present the offer and highlight the benefits</a:t>
            </a:r>
          </a:p>
          <a:p>
            <a:pPr marL="1311275" lvl="2" indent="-346075">
              <a:lnSpc>
                <a:spcPct val="90000"/>
              </a:lnSpc>
              <a:spcAft>
                <a:spcPct val="15000"/>
              </a:spcAft>
            </a:pPr>
            <a:r>
              <a:rPr lang="en-US">
                <a:effectLst/>
              </a:rPr>
              <a:t>Remain calm and sensitive to the sellers feelings</a:t>
            </a:r>
          </a:p>
          <a:p>
            <a:pPr marL="1311275" lvl="2" indent="-346075">
              <a:lnSpc>
                <a:spcPct val="90000"/>
              </a:lnSpc>
              <a:spcAft>
                <a:spcPct val="15000"/>
              </a:spcAft>
            </a:pPr>
            <a:r>
              <a:rPr lang="en-US">
                <a:effectLst/>
              </a:rPr>
              <a:t>After presenting the terms of the offer, ask the sellers and the listing salesperson  to review the points you have made and ask for approval.</a:t>
            </a:r>
          </a:p>
          <a:p>
            <a:pPr marL="1311275" lvl="2" indent="-346075">
              <a:lnSpc>
                <a:spcPct val="90000"/>
              </a:lnSpc>
              <a:spcAft>
                <a:spcPct val="15000"/>
              </a:spcAft>
            </a:pPr>
            <a:r>
              <a:rPr lang="en-US">
                <a:effectLst/>
              </a:rPr>
              <a:t>Remain silent while they consider the offer.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tgtEl>
                                          <p:spTgt spid="16386"/>
                                        </p:tgtEl>
                                        <p:attrNameLst>
                                          <p:attrName>ppt_w</p:attrName>
                                        </p:attrNameLst>
                                      </p:cBhvr>
                                      <p:tavLst>
                                        <p:tav tm="0">
                                          <p:val>
                                            <p:strVal val="#ppt_w*0.70"/>
                                          </p:val>
                                        </p:tav>
                                        <p:tav tm="100000">
                                          <p:val>
                                            <p:strVal val="#ppt_w"/>
                                          </p:val>
                                        </p:tav>
                                      </p:tavLst>
                                    </p:anim>
                                    <p:anim calcmode="lin" valueType="num">
                                      <p:cBhvr>
                                        <p:cTn id="8" dur="1000" fill="hold"/>
                                        <p:tgtEl>
                                          <p:spTgt spid="16386"/>
                                        </p:tgtEl>
                                        <p:attrNameLst>
                                          <p:attrName>ppt_h</p:attrName>
                                        </p:attrNameLst>
                                      </p:cBhvr>
                                      <p:tavLst>
                                        <p:tav tm="0">
                                          <p:val>
                                            <p:strVal val="#ppt_h"/>
                                          </p:val>
                                        </p:tav>
                                        <p:tav tm="100000">
                                          <p:val>
                                            <p:strVal val="#ppt_h"/>
                                          </p:val>
                                        </p:tav>
                                      </p:tavLst>
                                    </p:anim>
                                    <p:animEffect transition="in" filter="fade">
                                      <p:cBhvr>
                                        <p:cTn id="9" dur="1000"/>
                                        <p:tgtEl>
                                          <p:spTgt spid="16386"/>
                                        </p:tgtEl>
                                      </p:cBhvr>
                                    </p:animEffect>
                                  </p:childTnLst>
                                </p:cTn>
                              </p:par>
                            </p:childTnLst>
                          </p:cTn>
                        </p:par>
                        <p:par>
                          <p:cTn id="10" fill="hold">
                            <p:stCondLst>
                              <p:cond delay="1000"/>
                            </p:stCondLst>
                            <p:childTnLst>
                              <p:par>
                                <p:cTn id="11" presetID="37" presetClass="entr" presetSubtype="0" fill="hold" nodeType="afterEffect">
                                  <p:stCondLst>
                                    <p:cond delay="1000"/>
                                  </p:stCondLst>
                                  <p:childTnLst>
                                    <p:set>
                                      <p:cBhvr>
                                        <p:cTn id="12" dur="1" fill="hold">
                                          <p:stCondLst>
                                            <p:cond delay="0"/>
                                          </p:stCondLst>
                                        </p:cTn>
                                        <p:tgtEl>
                                          <p:spTgt spid="16387">
                                            <p:txEl>
                                              <p:pRg st="0" end="0"/>
                                            </p:txEl>
                                          </p:spTgt>
                                        </p:tgtEl>
                                        <p:attrNameLst>
                                          <p:attrName>style.visibility</p:attrName>
                                        </p:attrNameLst>
                                      </p:cBhvr>
                                      <p:to>
                                        <p:strVal val="visible"/>
                                      </p:to>
                                    </p:set>
                                    <p:animEffect transition="in" filter="fade">
                                      <p:cBhvr>
                                        <p:cTn id="13" dur="1000"/>
                                        <p:tgtEl>
                                          <p:spTgt spid="16387">
                                            <p:txEl>
                                              <p:pRg st="0" end="0"/>
                                            </p:txEl>
                                          </p:spTgt>
                                        </p:tgtEl>
                                      </p:cBhvr>
                                    </p:animEffect>
                                    <p:anim calcmode="lin" valueType="num">
                                      <p:cBhvr>
                                        <p:cTn id="14" dur="1000" fill="hold"/>
                                        <p:tgtEl>
                                          <p:spTgt spid="16387">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16387">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6387">
                                            <p:txEl>
                                              <p:pRg st="0" end="0"/>
                                            </p:txEl>
                                          </p:spTgt>
                                        </p:tgtEl>
                                        <p:attrNameLst>
                                          <p:attrName>ppt_y</p:attrName>
                                        </p:attrNameLst>
                                      </p:cBhvr>
                                      <p:tavLst>
                                        <p:tav tm="0">
                                          <p:val>
                                            <p:strVal val="#ppt_y-.03"/>
                                          </p:val>
                                        </p:tav>
                                        <p:tav tm="100000">
                                          <p:val>
                                            <p:strVal val="#ppt_y"/>
                                          </p:val>
                                        </p:tav>
                                      </p:tavLst>
                                    </p:anim>
                                  </p:childTnLst>
                                </p:cTn>
                              </p:par>
                            </p:childTnLst>
                          </p:cTn>
                        </p:par>
                        <p:par>
                          <p:cTn id="17" fill="hold">
                            <p:stCondLst>
                              <p:cond delay="3000"/>
                            </p:stCondLst>
                            <p:childTnLst>
                              <p:par>
                                <p:cTn id="18" presetID="22" presetClass="entr" presetSubtype="8" fill="hold" nodeType="afterEffect">
                                  <p:stCondLst>
                                    <p:cond delay="1000"/>
                                  </p:stCondLst>
                                  <p:childTnLst>
                                    <p:set>
                                      <p:cBhvr>
                                        <p:cTn id="19" dur="1" fill="hold">
                                          <p:stCondLst>
                                            <p:cond delay="0"/>
                                          </p:stCondLst>
                                        </p:cTn>
                                        <p:tgtEl>
                                          <p:spTgt spid="16387">
                                            <p:txEl>
                                              <p:pRg st="1" end="1"/>
                                            </p:txEl>
                                          </p:spTgt>
                                        </p:tgtEl>
                                        <p:attrNameLst>
                                          <p:attrName>style.visibility</p:attrName>
                                        </p:attrNameLst>
                                      </p:cBhvr>
                                      <p:to>
                                        <p:strVal val="visible"/>
                                      </p:to>
                                    </p:set>
                                    <p:animEffect transition="in" filter="wipe(left)">
                                      <p:cBhvr>
                                        <p:cTn id="20" dur="500"/>
                                        <p:tgtEl>
                                          <p:spTgt spid="16387">
                                            <p:txEl>
                                              <p:pRg st="1" end="1"/>
                                            </p:txEl>
                                          </p:spTgt>
                                        </p:tgtEl>
                                      </p:cBhvr>
                                    </p:animEffect>
                                  </p:childTnLst>
                                </p:cTn>
                              </p:par>
                            </p:childTnLst>
                          </p:cTn>
                        </p:par>
                        <p:par>
                          <p:cTn id="21" fill="hold">
                            <p:stCondLst>
                              <p:cond delay="4500"/>
                            </p:stCondLst>
                            <p:childTnLst>
                              <p:par>
                                <p:cTn id="22" presetID="22" presetClass="entr" presetSubtype="8" fill="hold" nodeType="afterEffect">
                                  <p:stCondLst>
                                    <p:cond delay="1000"/>
                                  </p:stCondLst>
                                  <p:childTnLst>
                                    <p:set>
                                      <p:cBhvr>
                                        <p:cTn id="23" dur="1" fill="hold">
                                          <p:stCondLst>
                                            <p:cond delay="0"/>
                                          </p:stCondLst>
                                        </p:cTn>
                                        <p:tgtEl>
                                          <p:spTgt spid="16387">
                                            <p:txEl>
                                              <p:pRg st="2" end="2"/>
                                            </p:txEl>
                                          </p:spTgt>
                                        </p:tgtEl>
                                        <p:attrNameLst>
                                          <p:attrName>style.visibility</p:attrName>
                                        </p:attrNameLst>
                                      </p:cBhvr>
                                      <p:to>
                                        <p:strVal val="visible"/>
                                      </p:to>
                                    </p:set>
                                    <p:animEffect transition="in" filter="wipe(left)">
                                      <p:cBhvr>
                                        <p:cTn id="24" dur="500"/>
                                        <p:tgtEl>
                                          <p:spTgt spid="16387">
                                            <p:txEl>
                                              <p:pRg st="2" end="2"/>
                                            </p:txEl>
                                          </p:spTgt>
                                        </p:tgtEl>
                                      </p:cBhvr>
                                    </p:animEffect>
                                  </p:childTnLst>
                                </p:cTn>
                              </p:par>
                            </p:childTnLst>
                          </p:cTn>
                        </p:par>
                        <p:par>
                          <p:cTn id="25" fill="hold">
                            <p:stCondLst>
                              <p:cond delay="6000"/>
                            </p:stCondLst>
                            <p:childTnLst>
                              <p:par>
                                <p:cTn id="26" presetID="22" presetClass="entr" presetSubtype="8" fill="hold" nodeType="afterEffect">
                                  <p:stCondLst>
                                    <p:cond delay="1000"/>
                                  </p:stCondLst>
                                  <p:childTnLst>
                                    <p:set>
                                      <p:cBhvr>
                                        <p:cTn id="27" dur="1" fill="hold">
                                          <p:stCondLst>
                                            <p:cond delay="0"/>
                                          </p:stCondLst>
                                        </p:cTn>
                                        <p:tgtEl>
                                          <p:spTgt spid="16387">
                                            <p:txEl>
                                              <p:pRg st="3" end="3"/>
                                            </p:txEl>
                                          </p:spTgt>
                                        </p:tgtEl>
                                        <p:attrNameLst>
                                          <p:attrName>style.visibility</p:attrName>
                                        </p:attrNameLst>
                                      </p:cBhvr>
                                      <p:to>
                                        <p:strVal val="visible"/>
                                      </p:to>
                                    </p:set>
                                    <p:animEffect transition="in" filter="wipe(left)">
                                      <p:cBhvr>
                                        <p:cTn id="28" dur="500"/>
                                        <p:tgtEl>
                                          <p:spTgt spid="16387">
                                            <p:txEl>
                                              <p:pRg st="3" end="3"/>
                                            </p:txEl>
                                          </p:spTgt>
                                        </p:tgtEl>
                                      </p:cBhvr>
                                    </p:animEffect>
                                  </p:childTnLst>
                                </p:cTn>
                              </p:par>
                            </p:childTnLst>
                          </p:cTn>
                        </p:par>
                        <p:par>
                          <p:cTn id="29" fill="hold">
                            <p:stCondLst>
                              <p:cond delay="7500"/>
                            </p:stCondLst>
                            <p:childTnLst>
                              <p:par>
                                <p:cTn id="30" presetID="22" presetClass="entr" presetSubtype="8" fill="hold" nodeType="afterEffect">
                                  <p:stCondLst>
                                    <p:cond delay="2000"/>
                                  </p:stCondLst>
                                  <p:childTnLst>
                                    <p:set>
                                      <p:cBhvr>
                                        <p:cTn id="31" dur="1" fill="hold">
                                          <p:stCondLst>
                                            <p:cond delay="0"/>
                                          </p:stCondLst>
                                        </p:cTn>
                                        <p:tgtEl>
                                          <p:spTgt spid="16387">
                                            <p:txEl>
                                              <p:pRg st="4" end="4"/>
                                            </p:txEl>
                                          </p:spTgt>
                                        </p:tgtEl>
                                        <p:attrNameLst>
                                          <p:attrName>style.visibility</p:attrName>
                                        </p:attrNameLst>
                                      </p:cBhvr>
                                      <p:to>
                                        <p:strVal val="visible"/>
                                      </p:to>
                                    </p:set>
                                    <p:animEffect transition="in" filter="wipe(left)">
                                      <p:cBhvr>
                                        <p:cTn id="32" dur="500"/>
                                        <p:tgtEl>
                                          <p:spTgt spid="16387">
                                            <p:txEl>
                                              <p:pRg st="4" end="4"/>
                                            </p:txEl>
                                          </p:spTgt>
                                        </p:tgtEl>
                                      </p:cBhvr>
                                    </p:animEffect>
                                  </p:childTnLst>
                                </p:cTn>
                              </p:par>
                            </p:childTnLst>
                          </p:cTn>
                        </p:par>
                        <p:par>
                          <p:cTn id="33" fill="hold">
                            <p:stCondLst>
                              <p:cond delay="10000"/>
                            </p:stCondLst>
                            <p:childTnLst>
                              <p:par>
                                <p:cTn id="34" presetID="22" presetClass="entr" presetSubtype="8" fill="hold" nodeType="afterEffect">
                                  <p:stCondLst>
                                    <p:cond delay="2000"/>
                                  </p:stCondLst>
                                  <p:childTnLst>
                                    <p:set>
                                      <p:cBhvr>
                                        <p:cTn id="35" dur="1" fill="hold">
                                          <p:stCondLst>
                                            <p:cond delay="0"/>
                                          </p:stCondLst>
                                        </p:cTn>
                                        <p:tgtEl>
                                          <p:spTgt spid="16387">
                                            <p:txEl>
                                              <p:pRg st="5" end="5"/>
                                            </p:txEl>
                                          </p:spTgt>
                                        </p:tgtEl>
                                        <p:attrNameLst>
                                          <p:attrName>style.visibility</p:attrName>
                                        </p:attrNameLst>
                                      </p:cBhvr>
                                      <p:to>
                                        <p:strVal val="visible"/>
                                      </p:to>
                                    </p:set>
                                    <p:animEffect transition="in" filter="wipe(left)">
                                      <p:cBhvr>
                                        <p:cTn id="36" dur="500"/>
                                        <p:tgtEl>
                                          <p:spTgt spid="16387">
                                            <p:txEl>
                                              <p:pRg st="5" end="5"/>
                                            </p:txEl>
                                          </p:spTgt>
                                        </p:tgtEl>
                                      </p:cBhvr>
                                    </p:animEffect>
                                  </p:childTnLst>
                                </p:cTn>
                              </p:par>
                            </p:childTnLst>
                          </p:cTn>
                        </p:par>
                        <p:par>
                          <p:cTn id="37" fill="hold">
                            <p:stCondLst>
                              <p:cond delay="12500"/>
                            </p:stCondLst>
                            <p:childTnLst>
                              <p:par>
                                <p:cTn id="38" presetID="22" presetClass="entr" presetSubtype="8" fill="hold" nodeType="afterEffect">
                                  <p:stCondLst>
                                    <p:cond delay="1500"/>
                                  </p:stCondLst>
                                  <p:childTnLst>
                                    <p:set>
                                      <p:cBhvr>
                                        <p:cTn id="39" dur="1" fill="hold">
                                          <p:stCondLst>
                                            <p:cond delay="0"/>
                                          </p:stCondLst>
                                        </p:cTn>
                                        <p:tgtEl>
                                          <p:spTgt spid="16387">
                                            <p:txEl>
                                              <p:pRg st="6" end="6"/>
                                            </p:txEl>
                                          </p:spTgt>
                                        </p:tgtEl>
                                        <p:attrNameLst>
                                          <p:attrName>style.visibility</p:attrName>
                                        </p:attrNameLst>
                                      </p:cBhvr>
                                      <p:to>
                                        <p:strVal val="visible"/>
                                      </p:to>
                                    </p:set>
                                    <p:animEffect transition="in" filter="wipe(left)">
                                      <p:cBhvr>
                                        <p:cTn id="40" dur="500"/>
                                        <p:tgtEl>
                                          <p:spTgt spid="16387">
                                            <p:txEl>
                                              <p:pRg st="6" end="6"/>
                                            </p:txEl>
                                          </p:spTgt>
                                        </p:tgtEl>
                                      </p:cBhvr>
                                    </p:animEffect>
                                  </p:childTnLst>
                                </p:cTn>
                              </p:par>
                            </p:childTnLst>
                          </p:cTn>
                        </p:par>
                        <p:par>
                          <p:cTn id="41" fill="hold">
                            <p:stCondLst>
                              <p:cond delay="14500"/>
                            </p:stCondLst>
                            <p:childTnLst>
                              <p:par>
                                <p:cTn id="42" presetID="22" presetClass="entr" presetSubtype="8" fill="hold" nodeType="afterEffect">
                                  <p:stCondLst>
                                    <p:cond delay="6500"/>
                                  </p:stCondLst>
                                  <p:childTnLst>
                                    <p:set>
                                      <p:cBhvr>
                                        <p:cTn id="43" dur="1" fill="hold">
                                          <p:stCondLst>
                                            <p:cond delay="0"/>
                                          </p:stCondLst>
                                        </p:cTn>
                                        <p:tgtEl>
                                          <p:spTgt spid="16387">
                                            <p:txEl>
                                              <p:pRg st="7" end="7"/>
                                            </p:txEl>
                                          </p:spTgt>
                                        </p:tgtEl>
                                        <p:attrNameLst>
                                          <p:attrName>style.visibility</p:attrName>
                                        </p:attrNameLst>
                                      </p:cBhvr>
                                      <p:to>
                                        <p:strVal val="visible"/>
                                      </p:to>
                                    </p:set>
                                    <p:animEffect transition="in" filter="wipe(left)">
                                      <p:cBhvr>
                                        <p:cTn id="44" dur="500"/>
                                        <p:tgtEl>
                                          <p:spTgt spid="163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effectLst/>
              </a:rPr>
              <a:t>Counteroffers: </a:t>
            </a:r>
            <a:r>
              <a:rPr lang="en-US" sz="3200">
                <a:effectLst/>
              </a:rPr>
              <a:t>Counseling the Sellers</a:t>
            </a:r>
          </a:p>
        </p:txBody>
      </p:sp>
      <p:sp>
        <p:nvSpPr>
          <p:cNvPr id="12291" name="Rectangle 3"/>
          <p:cNvSpPr>
            <a:spLocks noGrp="1" noChangeArrowheads="1"/>
          </p:cNvSpPr>
          <p:nvPr>
            <p:ph type="body" idx="1"/>
          </p:nvPr>
        </p:nvSpPr>
        <p:spPr>
          <a:xfrm>
            <a:off x="457200" y="1371600"/>
            <a:ext cx="8229600" cy="5181600"/>
          </a:xfrm>
        </p:spPr>
        <p:txBody>
          <a:bodyPr/>
          <a:lstStyle/>
          <a:p>
            <a:pPr>
              <a:lnSpc>
                <a:spcPct val="80000"/>
              </a:lnSpc>
              <a:spcAft>
                <a:spcPct val="25000"/>
              </a:spcAft>
            </a:pPr>
            <a:r>
              <a:rPr lang="en-US" sz="2400">
                <a:effectLst/>
              </a:rPr>
              <a:t>Remind the seller to consider the following:</a:t>
            </a:r>
          </a:p>
          <a:p>
            <a:pPr lvl="1">
              <a:lnSpc>
                <a:spcPct val="80000"/>
              </a:lnSpc>
              <a:spcAft>
                <a:spcPct val="25000"/>
              </a:spcAft>
            </a:pPr>
            <a:r>
              <a:rPr lang="en-US" sz="2000">
                <a:effectLst/>
              </a:rPr>
              <a:t>The counteroffer supersedes any previous offers made by the buyers</a:t>
            </a:r>
          </a:p>
          <a:p>
            <a:pPr lvl="1">
              <a:lnSpc>
                <a:spcPct val="80000"/>
              </a:lnSpc>
              <a:spcAft>
                <a:spcPct val="25000"/>
              </a:spcAft>
            </a:pPr>
            <a:r>
              <a:rPr lang="en-US" sz="2000">
                <a:effectLst/>
              </a:rPr>
              <a:t>When you present the counteroffer it becomes the buyers option to accept, reject, or counter.</a:t>
            </a:r>
          </a:p>
          <a:p>
            <a:pPr lvl="1">
              <a:lnSpc>
                <a:spcPct val="80000"/>
              </a:lnSpc>
              <a:spcAft>
                <a:spcPct val="25000"/>
              </a:spcAft>
            </a:pPr>
            <a:r>
              <a:rPr lang="en-US" sz="2000">
                <a:effectLst/>
              </a:rPr>
              <a:t>The buyers could decide to target another property, especially if the offer was fair and they presented evidence of strong financial backing.</a:t>
            </a:r>
          </a:p>
          <a:p>
            <a:pPr lvl="1">
              <a:lnSpc>
                <a:spcPct val="80000"/>
              </a:lnSpc>
              <a:spcAft>
                <a:spcPct val="25000"/>
              </a:spcAft>
            </a:pPr>
            <a:r>
              <a:rPr lang="en-US" sz="2000">
                <a:effectLst/>
              </a:rPr>
              <a:t>The buyers have had time to think about aspects of the purchase with  which they are uncomfortable such as the monthly payments. Buyers remorse is known as the deal killer.</a:t>
            </a:r>
          </a:p>
          <a:p>
            <a:pPr>
              <a:lnSpc>
                <a:spcPct val="80000"/>
              </a:lnSpc>
              <a:spcAft>
                <a:spcPct val="20000"/>
              </a:spcAft>
            </a:pPr>
            <a:r>
              <a:rPr lang="en-US" sz="2400">
                <a:effectLst/>
              </a:rPr>
              <a:t>All counteroffers must be in writing.</a:t>
            </a:r>
          </a:p>
          <a:p>
            <a:pPr>
              <a:lnSpc>
                <a:spcPct val="80000"/>
              </a:lnSpc>
            </a:pPr>
            <a:r>
              <a:rPr lang="en-US" sz="2400">
                <a:effectLst/>
              </a:rPr>
              <a:t>When drawing up a counteroffer, avoid making any changes to the purchase contract and use a different form such as C.A.R.</a:t>
            </a:r>
            <a:r>
              <a:rPr lang="en-US" sz="2400" baseline="30000">
                <a:effectLst/>
                <a:cs typeface="Arial" charset="0"/>
              </a:rPr>
              <a:t>®</a:t>
            </a:r>
            <a:r>
              <a:rPr lang="en-US" sz="2400">
                <a:effectLst/>
                <a:cs typeface="Arial" charset="0"/>
              </a:rPr>
              <a:t> Form CO to ensure clarity.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slide(fromLeft)">
                                      <p:cBhvr>
                                        <p:cTn id="7" dur="500"/>
                                        <p:tgtEl>
                                          <p:spTgt spid="12291">
                                            <p:txEl>
                                              <p:pRg st="0" end="0"/>
                                            </p:txEl>
                                          </p:spTgt>
                                        </p:tgtEl>
                                      </p:cBhvr>
                                    </p:animEffect>
                                  </p:childTnLst>
                                </p:cTn>
                              </p:par>
                            </p:childTnLst>
                          </p:cTn>
                        </p:par>
                        <p:par>
                          <p:cTn id="8" fill="hold">
                            <p:stCondLst>
                              <p:cond delay="500"/>
                            </p:stCondLst>
                            <p:childTnLst>
                              <p:par>
                                <p:cTn id="9" presetID="12" presetClass="entr" presetSubtype="1" fill="hold" nodeType="afterEffect">
                                  <p:stCondLst>
                                    <p:cond delay="1500"/>
                                  </p:stCondLst>
                                  <p:childTnLst>
                                    <p:set>
                                      <p:cBhvr>
                                        <p:cTn id="10" dur="1" fill="hold">
                                          <p:stCondLst>
                                            <p:cond delay="0"/>
                                          </p:stCondLst>
                                        </p:cTn>
                                        <p:tgtEl>
                                          <p:spTgt spid="12291">
                                            <p:txEl>
                                              <p:pRg st="1" end="1"/>
                                            </p:txEl>
                                          </p:spTgt>
                                        </p:tgtEl>
                                        <p:attrNameLst>
                                          <p:attrName>style.visibility</p:attrName>
                                        </p:attrNameLst>
                                      </p:cBhvr>
                                      <p:to>
                                        <p:strVal val="visible"/>
                                      </p:to>
                                    </p:set>
                                    <p:animEffect transition="in" filter="slide(fromTop)">
                                      <p:cBhvr>
                                        <p:cTn id="11" dur="1000"/>
                                        <p:tgtEl>
                                          <p:spTgt spid="12291">
                                            <p:txEl>
                                              <p:pRg st="1" end="1"/>
                                            </p:txEl>
                                          </p:spTgt>
                                        </p:tgtEl>
                                      </p:cBhvr>
                                    </p:animEffect>
                                  </p:childTnLst>
                                </p:cTn>
                              </p:par>
                            </p:childTnLst>
                          </p:cTn>
                        </p:par>
                        <p:par>
                          <p:cTn id="12" fill="hold">
                            <p:stCondLst>
                              <p:cond delay="3000"/>
                            </p:stCondLst>
                            <p:childTnLst>
                              <p:par>
                                <p:cTn id="13" presetID="12" presetClass="entr" presetSubtype="1" fill="hold" nodeType="afterEffect">
                                  <p:stCondLst>
                                    <p:cond delay="3000"/>
                                  </p:stCondLst>
                                  <p:childTnLst>
                                    <p:set>
                                      <p:cBhvr>
                                        <p:cTn id="14" dur="1" fill="hold">
                                          <p:stCondLst>
                                            <p:cond delay="0"/>
                                          </p:stCondLst>
                                        </p:cTn>
                                        <p:tgtEl>
                                          <p:spTgt spid="12291">
                                            <p:txEl>
                                              <p:pRg st="2" end="2"/>
                                            </p:txEl>
                                          </p:spTgt>
                                        </p:tgtEl>
                                        <p:attrNameLst>
                                          <p:attrName>style.visibility</p:attrName>
                                        </p:attrNameLst>
                                      </p:cBhvr>
                                      <p:to>
                                        <p:strVal val="visible"/>
                                      </p:to>
                                    </p:set>
                                    <p:animEffect transition="in" filter="slide(fromTop)">
                                      <p:cBhvr>
                                        <p:cTn id="15" dur="500"/>
                                        <p:tgtEl>
                                          <p:spTgt spid="12291">
                                            <p:txEl>
                                              <p:pRg st="2" end="2"/>
                                            </p:txEl>
                                          </p:spTgt>
                                        </p:tgtEl>
                                      </p:cBhvr>
                                    </p:animEffect>
                                  </p:childTnLst>
                                </p:cTn>
                              </p:par>
                            </p:childTnLst>
                          </p:cTn>
                        </p:par>
                        <p:par>
                          <p:cTn id="16" fill="hold">
                            <p:stCondLst>
                              <p:cond delay="6500"/>
                            </p:stCondLst>
                            <p:childTnLst>
                              <p:par>
                                <p:cTn id="17" presetID="12" presetClass="entr" presetSubtype="1" fill="hold" nodeType="afterEffect">
                                  <p:stCondLst>
                                    <p:cond delay="3500"/>
                                  </p:stCondLst>
                                  <p:childTnLst>
                                    <p:set>
                                      <p:cBhvr>
                                        <p:cTn id="18" dur="1" fill="hold">
                                          <p:stCondLst>
                                            <p:cond delay="0"/>
                                          </p:stCondLst>
                                        </p:cTn>
                                        <p:tgtEl>
                                          <p:spTgt spid="12291">
                                            <p:txEl>
                                              <p:pRg st="3" end="3"/>
                                            </p:txEl>
                                          </p:spTgt>
                                        </p:tgtEl>
                                        <p:attrNameLst>
                                          <p:attrName>style.visibility</p:attrName>
                                        </p:attrNameLst>
                                      </p:cBhvr>
                                      <p:to>
                                        <p:strVal val="visible"/>
                                      </p:to>
                                    </p:set>
                                    <p:animEffect transition="in" filter="slide(fromTop)">
                                      <p:cBhvr>
                                        <p:cTn id="19" dur="500"/>
                                        <p:tgtEl>
                                          <p:spTgt spid="12291">
                                            <p:txEl>
                                              <p:pRg st="3" end="3"/>
                                            </p:txEl>
                                          </p:spTgt>
                                        </p:tgtEl>
                                      </p:cBhvr>
                                    </p:animEffect>
                                  </p:childTnLst>
                                </p:cTn>
                              </p:par>
                            </p:childTnLst>
                          </p:cTn>
                        </p:par>
                        <p:par>
                          <p:cTn id="20" fill="hold">
                            <p:stCondLst>
                              <p:cond delay="10500"/>
                            </p:stCondLst>
                            <p:childTnLst>
                              <p:par>
                                <p:cTn id="21" presetID="12" presetClass="entr" presetSubtype="1" fill="hold" nodeType="afterEffect">
                                  <p:stCondLst>
                                    <p:cond delay="4500"/>
                                  </p:stCondLst>
                                  <p:childTnLst>
                                    <p:set>
                                      <p:cBhvr>
                                        <p:cTn id="22" dur="1" fill="hold">
                                          <p:stCondLst>
                                            <p:cond delay="0"/>
                                          </p:stCondLst>
                                        </p:cTn>
                                        <p:tgtEl>
                                          <p:spTgt spid="12291">
                                            <p:txEl>
                                              <p:pRg st="4" end="4"/>
                                            </p:txEl>
                                          </p:spTgt>
                                        </p:tgtEl>
                                        <p:attrNameLst>
                                          <p:attrName>style.visibility</p:attrName>
                                        </p:attrNameLst>
                                      </p:cBhvr>
                                      <p:to>
                                        <p:strVal val="visible"/>
                                      </p:to>
                                    </p:set>
                                    <p:animEffect transition="in" filter="slide(fromTop)">
                                      <p:cBhvr>
                                        <p:cTn id="23" dur="500"/>
                                        <p:tgtEl>
                                          <p:spTgt spid="12291">
                                            <p:txEl>
                                              <p:pRg st="4" end="4"/>
                                            </p:txEl>
                                          </p:spTgt>
                                        </p:tgtEl>
                                      </p:cBhvr>
                                    </p:animEffect>
                                  </p:childTnLst>
                                </p:cTn>
                              </p:par>
                            </p:childTnLst>
                          </p:cTn>
                        </p:par>
                        <p:par>
                          <p:cTn id="24" fill="hold">
                            <p:stCondLst>
                              <p:cond delay="15500"/>
                            </p:stCondLst>
                            <p:childTnLst>
                              <p:par>
                                <p:cTn id="25" presetID="12" presetClass="entr" presetSubtype="8" fill="hold" nodeType="afterEffect">
                                  <p:stCondLst>
                                    <p:cond delay="5500"/>
                                  </p:stCondLst>
                                  <p:childTnLst>
                                    <p:set>
                                      <p:cBhvr>
                                        <p:cTn id="26" dur="1" fill="hold">
                                          <p:stCondLst>
                                            <p:cond delay="0"/>
                                          </p:stCondLst>
                                        </p:cTn>
                                        <p:tgtEl>
                                          <p:spTgt spid="12291">
                                            <p:txEl>
                                              <p:pRg st="5" end="5"/>
                                            </p:txEl>
                                          </p:spTgt>
                                        </p:tgtEl>
                                        <p:attrNameLst>
                                          <p:attrName>style.visibility</p:attrName>
                                        </p:attrNameLst>
                                      </p:cBhvr>
                                      <p:to>
                                        <p:strVal val="visible"/>
                                      </p:to>
                                    </p:set>
                                    <p:animEffect transition="in" filter="slide(fromLeft)">
                                      <p:cBhvr>
                                        <p:cTn id="27" dur="500"/>
                                        <p:tgtEl>
                                          <p:spTgt spid="12291">
                                            <p:txEl>
                                              <p:pRg st="5" end="5"/>
                                            </p:txEl>
                                          </p:spTgt>
                                        </p:tgtEl>
                                      </p:cBhvr>
                                    </p:animEffect>
                                  </p:childTnLst>
                                </p:cTn>
                              </p:par>
                            </p:childTnLst>
                          </p:cTn>
                        </p:par>
                        <p:par>
                          <p:cTn id="28" fill="hold">
                            <p:stCondLst>
                              <p:cond delay="21500"/>
                            </p:stCondLst>
                            <p:childTnLst>
                              <p:par>
                                <p:cTn id="29" presetID="12" presetClass="entr" presetSubtype="8" fill="hold" nodeType="afterEffect">
                                  <p:stCondLst>
                                    <p:cond delay="2000"/>
                                  </p:stCondLst>
                                  <p:childTnLst>
                                    <p:set>
                                      <p:cBhvr>
                                        <p:cTn id="30" dur="1" fill="hold">
                                          <p:stCondLst>
                                            <p:cond delay="0"/>
                                          </p:stCondLst>
                                        </p:cTn>
                                        <p:tgtEl>
                                          <p:spTgt spid="12291">
                                            <p:txEl>
                                              <p:pRg st="6" end="6"/>
                                            </p:txEl>
                                          </p:spTgt>
                                        </p:tgtEl>
                                        <p:attrNameLst>
                                          <p:attrName>style.visibility</p:attrName>
                                        </p:attrNameLst>
                                      </p:cBhvr>
                                      <p:to>
                                        <p:strVal val="visible"/>
                                      </p:to>
                                    </p:set>
                                    <p:animEffect transition="in" filter="slide(fromLeft)">
                                      <p:cBhvr>
                                        <p:cTn id="31" dur="500"/>
                                        <p:tgtEl>
                                          <p:spTgt spid="122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effectLst/>
              </a:rPr>
              <a:t>Counteroffers: </a:t>
            </a:r>
            <a:r>
              <a:rPr lang="en-US" sz="3000">
                <a:effectLst/>
              </a:rPr>
              <a:t>Counseling the Buyers</a:t>
            </a:r>
          </a:p>
        </p:txBody>
      </p:sp>
      <p:sp>
        <p:nvSpPr>
          <p:cNvPr id="17411" name="Rectangle 3"/>
          <p:cNvSpPr>
            <a:spLocks noGrp="1" noChangeArrowheads="1"/>
          </p:cNvSpPr>
          <p:nvPr>
            <p:ph type="body" idx="1"/>
          </p:nvPr>
        </p:nvSpPr>
        <p:spPr/>
        <p:txBody>
          <a:bodyPr/>
          <a:lstStyle/>
          <a:p>
            <a:pPr>
              <a:lnSpc>
                <a:spcPct val="90000"/>
              </a:lnSpc>
              <a:spcAft>
                <a:spcPct val="30000"/>
              </a:spcAft>
            </a:pPr>
            <a:r>
              <a:rPr lang="en-US" sz="2400">
                <a:effectLst/>
              </a:rPr>
              <a:t>When presenting the sellers’ counteroffer, remember to review the following with your buyers:</a:t>
            </a:r>
          </a:p>
          <a:p>
            <a:pPr lvl="2">
              <a:lnSpc>
                <a:spcPct val="90000"/>
              </a:lnSpc>
            </a:pPr>
            <a:r>
              <a:rPr lang="en-US" sz="2000">
                <a:effectLst/>
              </a:rPr>
              <a:t>The sellers’ concessions</a:t>
            </a:r>
          </a:p>
          <a:p>
            <a:pPr lvl="2">
              <a:lnSpc>
                <a:spcPct val="90000"/>
              </a:lnSpc>
            </a:pPr>
            <a:r>
              <a:rPr lang="en-US" sz="2000">
                <a:effectLst/>
              </a:rPr>
              <a:t>The buyers’ motivation </a:t>
            </a:r>
          </a:p>
          <a:p>
            <a:pPr lvl="2">
              <a:lnSpc>
                <a:spcPct val="90000"/>
              </a:lnSpc>
            </a:pPr>
            <a:r>
              <a:rPr lang="en-US" sz="2000">
                <a:effectLst/>
              </a:rPr>
              <a:t>The benefits of home ownership to the buyers</a:t>
            </a:r>
          </a:p>
          <a:p>
            <a:pPr lvl="2">
              <a:lnSpc>
                <a:spcPct val="90000"/>
              </a:lnSpc>
            </a:pPr>
            <a:r>
              <a:rPr lang="en-US" sz="2000">
                <a:effectLst/>
              </a:rPr>
              <a:t>How the counteroffer will affect the monthly payments, length of escrow, etc.</a:t>
            </a:r>
          </a:p>
          <a:p>
            <a:pPr lvl="2">
              <a:lnSpc>
                <a:spcPct val="90000"/>
              </a:lnSpc>
            </a:pPr>
            <a:r>
              <a:rPr lang="en-US" sz="2000">
                <a:effectLst/>
              </a:rPr>
              <a:t>The CMA to show average sales prices</a:t>
            </a:r>
          </a:p>
          <a:p>
            <a:pPr lvl="2">
              <a:lnSpc>
                <a:spcPct val="90000"/>
              </a:lnSpc>
            </a:pPr>
            <a:r>
              <a:rPr lang="en-US" sz="2000">
                <a:effectLst/>
              </a:rPr>
              <a:t>The additional monies that may be needed</a:t>
            </a:r>
          </a:p>
          <a:p>
            <a:pPr>
              <a:lnSpc>
                <a:spcPct val="90000"/>
              </a:lnSpc>
              <a:spcBef>
                <a:spcPct val="45000"/>
              </a:spcBef>
            </a:pPr>
            <a:r>
              <a:rPr lang="en-US" sz="2400">
                <a:effectLst/>
              </a:rPr>
              <a:t>At this point, the buyers may accept the sellers’ counteroffer, completely reject the counteroffer, or submit yet another counteroffer.</a:t>
            </a:r>
            <a:endParaRPr lang="en-US" sz="280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strVal val="#ppt_w*0.70"/>
                                          </p:val>
                                        </p:tav>
                                        <p:tav tm="100000">
                                          <p:val>
                                            <p:strVal val="#ppt_w"/>
                                          </p:val>
                                        </p:tav>
                                      </p:tavLst>
                                    </p:anim>
                                    <p:anim calcmode="lin" valueType="num">
                                      <p:cBhvr>
                                        <p:cTn id="8" dur="1000" fill="hold"/>
                                        <p:tgtEl>
                                          <p:spTgt spid="17410"/>
                                        </p:tgtEl>
                                        <p:attrNameLst>
                                          <p:attrName>ppt_h</p:attrName>
                                        </p:attrNameLst>
                                      </p:cBhvr>
                                      <p:tavLst>
                                        <p:tav tm="0">
                                          <p:val>
                                            <p:strVal val="#ppt_h"/>
                                          </p:val>
                                        </p:tav>
                                        <p:tav tm="100000">
                                          <p:val>
                                            <p:strVal val="#ppt_h"/>
                                          </p:val>
                                        </p:tav>
                                      </p:tavLst>
                                    </p:anim>
                                    <p:animEffect transition="in" filter="fade">
                                      <p:cBhvr>
                                        <p:cTn id="9" dur="1000"/>
                                        <p:tgtEl>
                                          <p:spTgt spid="17410"/>
                                        </p:tgtEl>
                                      </p:cBhvr>
                                    </p:animEffect>
                                  </p:childTnLst>
                                </p:cTn>
                              </p:par>
                            </p:childTnLst>
                          </p:cTn>
                        </p:par>
                        <p:par>
                          <p:cTn id="10" fill="hold">
                            <p:stCondLst>
                              <p:cond delay="1000"/>
                            </p:stCondLst>
                            <p:childTnLst>
                              <p:par>
                                <p:cTn id="11" presetID="12" presetClass="entr" presetSubtype="8" fill="hold" nodeType="afterEffect">
                                  <p:stCondLst>
                                    <p:cond delay="1500"/>
                                  </p:stCondLst>
                                  <p:childTnLst>
                                    <p:set>
                                      <p:cBhvr>
                                        <p:cTn id="12" dur="1" fill="hold">
                                          <p:stCondLst>
                                            <p:cond delay="0"/>
                                          </p:stCondLst>
                                        </p:cTn>
                                        <p:tgtEl>
                                          <p:spTgt spid="17411">
                                            <p:txEl>
                                              <p:pRg st="0" end="0"/>
                                            </p:txEl>
                                          </p:spTgt>
                                        </p:tgtEl>
                                        <p:attrNameLst>
                                          <p:attrName>style.visibility</p:attrName>
                                        </p:attrNameLst>
                                      </p:cBhvr>
                                      <p:to>
                                        <p:strVal val="visible"/>
                                      </p:to>
                                    </p:set>
                                    <p:animEffect transition="in" filter="slide(fromLeft)">
                                      <p:cBhvr>
                                        <p:cTn id="13" dur="500"/>
                                        <p:tgtEl>
                                          <p:spTgt spid="17411">
                                            <p:txEl>
                                              <p:pRg st="0" end="0"/>
                                            </p:txEl>
                                          </p:spTgt>
                                        </p:tgtEl>
                                      </p:cBhvr>
                                    </p:animEffect>
                                  </p:childTnLst>
                                </p:cTn>
                              </p:par>
                            </p:childTnLst>
                          </p:cTn>
                        </p:par>
                        <p:par>
                          <p:cTn id="14" fill="hold">
                            <p:stCondLst>
                              <p:cond delay="3000"/>
                            </p:stCondLst>
                            <p:childTnLst>
                              <p:par>
                                <p:cTn id="15" presetID="12" presetClass="entr" presetSubtype="1" fill="hold" nodeType="afterEffect">
                                  <p:stCondLst>
                                    <p:cond delay="2000"/>
                                  </p:stCondLst>
                                  <p:childTnLst>
                                    <p:set>
                                      <p:cBhvr>
                                        <p:cTn id="16" dur="1" fill="hold">
                                          <p:stCondLst>
                                            <p:cond delay="0"/>
                                          </p:stCondLst>
                                        </p:cTn>
                                        <p:tgtEl>
                                          <p:spTgt spid="17411">
                                            <p:txEl>
                                              <p:pRg st="1" end="1"/>
                                            </p:txEl>
                                          </p:spTgt>
                                        </p:tgtEl>
                                        <p:attrNameLst>
                                          <p:attrName>style.visibility</p:attrName>
                                        </p:attrNameLst>
                                      </p:cBhvr>
                                      <p:to>
                                        <p:strVal val="visible"/>
                                      </p:to>
                                    </p:set>
                                    <p:animEffect transition="in" filter="slide(fromTop)">
                                      <p:cBhvr>
                                        <p:cTn id="17" dur="500"/>
                                        <p:tgtEl>
                                          <p:spTgt spid="17411">
                                            <p:txEl>
                                              <p:pRg st="1" end="1"/>
                                            </p:txEl>
                                          </p:spTgt>
                                        </p:tgtEl>
                                      </p:cBhvr>
                                    </p:animEffect>
                                  </p:childTnLst>
                                </p:cTn>
                              </p:par>
                            </p:childTnLst>
                          </p:cTn>
                        </p:par>
                        <p:par>
                          <p:cTn id="18" fill="hold">
                            <p:stCondLst>
                              <p:cond delay="5500"/>
                            </p:stCondLst>
                            <p:childTnLst>
                              <p:par>
                                <p:cTn id="19" presetID="12" presetClass="entr" presetSubtype="1" fill="hold" nodeType="afterEffect">
                                  <p:stCondLst>
                                    <p:cond delay="2000"/>
                                  </p:stCondLst>
                                  <p:childTnLst>
                                    <p:set>
                                      <p:cBhvr>
                                        <p:cTn id="20" dur="1" fill="hold">
                                          <p:stCondLst>
                                            <p:cond delay="0"/>
                                          </p:stCondLst>
                                        </p:cTn>
                                        <p:tgtEl>
                                          <p:spTgt spid="17411">
                                            <p:txEl>
                                              <p:pRg st="2" end="2"/>
                                            </p:txEl>
                                          </p:spTgt>
                                        </p:tgtEl>
                                        <p:attrNameLst>
                                          <p:attrName>style.visibility</p:attrName>
                                        </p:attrNameLst>
                                      </p:cBhvr>
                                      <p:to>
                                        <p:strVal val="visible"/>
                                      </p:to>
                                    </p:set>
                                    <p:animEffect transition="in" filter="slide(fromTop)">
                                      <p:cBhvr>
                                        <p:cTn id="21" dur="500"/>
                                        <p:tgtEl>
                                          <p:spTgt spid="17411">
                                            <p:txEl>
                                              <p:pRg st="2" end="2"/>
                                            </p:txEl>
                                          </p:spTgt>
                                        </p:tgtEl>
                                      </p:cBhvr>
                                    </p:animEffect>
                                  </p:childTnLst>
                                </p:cTn>
                              </p:par>
                            </p:childTnLst>
                          </p:cTn>
                        </p:par>
                        <p:par>
                          <p:cTn id="22" fill="hold">
                            <p:stCondLst>
                              <p:cond delay="8000"/>
                            </p:stCondLst>
                            <p:childTnLst>
                              <p:par>
                                <p:cTn id="23" presetID="12" presetClass="entr" presetSubtype="1" fill="hold" nodeType="afterEffect">
                                  <p:stCondLst>
                                    <p:cond delay="2000"/>
                                  </p:stCondLst>
                                  <p:childTnLst>
                                    <p:set>
                                      <p:cBhvr>
                                        <p:cTn id="24" dur="1" fill="hold">
                                          <p:stCondLst>
                                            <p:cond delay="0"/>
                                          </p:stCondLst>
                                        </p:cTn>
                                        <p:tgtEl>
                                          <p:spTgt spid="17411">
                                            <p:txEl>
                                              <p:pRg st="3" end="3"/>
                                            </p:txEl>
                                          </p:spTgt>
                                        </p:tgtEl>
                                        <p:attrNameLst>
                                          <p:attrName>style.visibility</p:attrName>
                                        </p:attrNameLst>
                                      </p:cBhvr>
                                      <p:to>
                                        <p:strVal val="visible"/>
                                      </p:to>
                                    </p:set>
                                    <p:animEffect transition="in" filter="slide(fromTop)">
                                      <p:cBhvr>
                                        <p:cTn id="25" dur="500"/>
                                        <p:tgtEl>
                                          <p:spTgt spid="17411">
                                            <p:txEl>
                                              <p:pRg st="3" end="3"/>
                                            </p:txEl>
                                          </p:spTgt>
                                        </p:tgtEl>
                                      </p:cBhvr>
                                    </p:animEffect>
                                  </p:childTnLst>
                                </p:cTn>
                              </p:par>
                            </p:childTnLst>
                          </p:cTn>
                        </p:par>
                        <p:par>
                          <p:cTn id="26" fill="hold">
                            <p:stCondLst>
                              <p:cond delay="10500"/>
                            </p:stCondLst>
                            <p:childTnLst>
                              <p:par>
                                <p:cTn id="27" presetID="12" presetClass="entr" presetSubtype="1" fill="hold" nodeType="afterEffect">
                                  <p:stCondLst>
                                    <p:cond delay="2000"/>
                                  </p:stCondLst>
                                  <p:childTnLst>
                                    <p:set>
                                      <p:cBhvr>
                                        <p:cTn id="28" dur="1" fill="hold">
                                          <p:stCondLst>
                                            <p:cond delay="0"/>
                                          </p:stCondLst>
                                        </p:cTn>
                                        <p:tgtEl>
                                          <p:spTgt spid="17411">
                                            <p:txEl>
                                              <p:pRg st="4" end="4"/>
                                            </p:txEl>
                                          </p:spTgt>
                                        </p:tgtEl>
                                        <p:attrNameLst>
                                          <p:attrName>style.visibility</p:attrName>
                                        </p:attrNameLst>
                                      </p:cBhvr>
                                      <p:to>
                                        <p:strVal val="visible"/>
                                      </p:to>
                                    </p:set>
                                    <p:animEffect transition="in" filter="slide(fromTop)">
                                      <p:cBhvr>
                                        <p:cTn id="29" dur="500"/>
                                        <p:tgtEl>
                                          <p:spTgt spid="17411">
                                            <p:txEl>
                                              <p:pRg st="4" end="4"/>
                                            </p:txEl>
                                          </p:spTgt>
                                        </p:tgtEl>
                                      </p:cBhvr>
                                    </p:animEffect>
                                  </p:childTnLst>
                                </p:cTn>
                              </p:par>
                            </p:childTnLst>
                          </p:cTn>
                        </p:par>
                        <p:par>
                          <p:cTn id="30" fill="hold">
                            <p:stCondLst>
                              <p:cond delay="13000"/>
                            </p:stCondLst>
                            <p:childTnLst>
                              <p:par>
                                <p:cTn id="31" presetID="12" presetClass="entr" presetSubtype="1" fill="hold" nodeType="afterEffect">
                                  <p:stCondLst>
                                    <p:cond delay="2000"/>
                                  </p:stCondLst>
                                  <p:childTnLst>
                                    <p:set>
                                      <p:cBhvr>
                                        <p:cTn id="32" dur="1" fill="hold">
                                          <p:stCondLst>
                                            <p:cond delay="0"/>
                                          </p:stCondLst>
                                        </p:cTn>
                                        <p:tgtEl>
                                          <p:spTgt spid="17411">
                                            <p:txEl>
                                              <p:pRg st="5" end="5"/>
                                            </p:txEl>
                                          </p:spTgt>
                                        </p:tgtEl>
                                        <p:attrNameLst>
                                          <p:attrName>style.visibility</p:attrName>
                                        </p:attrNameLst>
                                      </p:cBhvr>
                                      <p:to>
                                        <p:strVal val="visible"/>
                                      </p:to>
                                    </p:set>
                                    <p:animEffect transition="in" filter="slide(fromTop)">
                                      <p:cBhvr>
                                        <p:cTn id="33" dur="500"/>
                                        <p:tgtEl>
                                          <p:spTgt spid="17411">
                                            <p:txEl>
                                              <p:pRg st="5" end="5"/>
                                            </p:txEl>
                                          </p:spTgt>
                                        </p:tgtEl>
                                      </p:cBhvr>
                                    </p:animEffect>
                                  </p:childTnLst>
                                </p:cTn>
                              </p:par>
                            </p:childTnLst>
                          </p:cTn>
                        </p:par>
                        <p:par>
                          <p:cTn id="34" fill="hold">
                            <p:stCondLst>
                              <p:cond delay="15500"/>
                            </p:stCondLst>
                            <p:childTnLst>
                              <p:par>
                                <p:cTn id="35" presetID="12" presetClass="entr" presetSubtype="1" fill="hold" nodeType="afterEffect">
                                  <p:stCondLst>
                                    <p:cond delay="2000"/>
                                  </p:stCondLst>
                                  <p:childTnLst>
                                    <p:set>
                                      <p:cBhvr>
                                        <p:cTn id="36" dur="1" fill="hold">
                                          <p:stCondLst>
                                            <p:cond delay="0"/>
                                          </p:stCondLst>
                                        </p:cTn>
                                        <p:tgtEl>
                                          <p:spTgt spid="17411">
                                            <p:txEl>
                                              <p:pRg st="6" end="6"/>
                                            </p:txEl>
                                          </p:spTgt>
                                        </p:tgtEl>
                                        <p:attrNameLst>
                                          <p:attrName>style.visibility</p:attrName>
                                        </p:attrNameLst>
                                      </p:cBhvr>
                                      <p:to>
                                        <p:strVal val="visible"/>
                                      </p:to>
                                    </p:set>
                                    <p:animEffect transition="in" filter="slide(fromTop)">
                                      <p:cBhvr>
                                        <p:cTn id="37" dur="500"/>
                                        <p:tgtEl>
                                          <p:spTgt spid="17411">
                                            <p:txEl>
                                              <p:pRg st="6" end="6"/>
                                            </p:txEl>
                                          </p:spTgt>
                                        </p:tgtEl>
                                      </p:cBhvr>
                                    </p:animEffect>
                                  </p:childTnLst>
                                </p:cTn>
                              </p:par>
                            </p:childTnLst>
                          </p:cTn>
                        </p:par>
                        <p:par>
                          <p:cTn id="38" fill="hold">
                            <p:stCondLst>
                              <p:cond delay="18000"/>
                            </p:stCondLst>
                            <p:childTnLst>
                              <p:par>
                                <p:cTn id="39" presetID="12" presetClass="entr" presetSubtype="8" fill="hold" nodeType="afterEffect">
                                  <p:stCondLst>
                                    <p:cond delay="2000"/>
                                  </p:stCondLst>
                                  <p:childTnLst>
                                    <p:set>
                                      <p:cBhvr>
                                        <p:cTn id="40" dur="1" fill="hold">
                                          <p:stCondLst>
                                            <p:cond delay="0"/>
                                          </p:stCondLst>
                                        </p:cTn>
                                        <p:tgtEl>
                                          <p:spTgt spid="17411">
                                            <p:txEl>
                                              <p:pRg st="7" end="7"/>
                                            </p:txEl>
                                          </p:spTgt>
                                        </p:tgtEl>
                                        <p:attrNameLst>
                                          <p:attrName>style.visibility</p:attrName>
                                        </p:attrNameLst>
                                      </p:cBhvr>
                                      <p:to>
                                        <p:strVal val="visible"/>
                                      </p:to>
                                    </p:set>
                                    <p:animEffect transition="in" filter="slide(fromLeft)">
                                      <p:cBhvr>
                                        <p:cTn id="41" dur="500"/>
                                        <p:tgtEl>
                                          <p:spTgt spid="174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effectLst/>
              </a:rPr>
              <a:t>Accepting the Counteroffer</a:t>
            </a:r>
          </a:p>
        </p:txBody>
      </p:sp>
      <p:sp>
        <p:nvSpPr>
          <p:cNvPr id="18435" name="Rectangle 3"/>
          <p:cNvSpPr>
            <a:spLocks noGrp="1" noChangeArrowheads="1"/>
          </p:cNvSpPr>
          <p:nvPr>
            <p:ph type="body" idx="1"/>
          </p:nvPr>
        </p:nvSpPr>
        <p:spPr/>
        <p:txBody>
          <a:bodyPr/>
          <a:lstStyle/>
          <a:p>
            <a:pPr>
              <a:lnSpc>
                <a:spcPct val="80000"/>
              </a:lnSpc>
            </a:pPr>
            <a:r>
              <a:rPr lang="en-US" sz="2800">
                <a:effectLst/>
              </a:rPr>
              <a:t>The accepting party must notify the offeror of acceptance so that the offer or counteroffer will be valid.</a:t>
            </a:r>
          </a:p>
          <a:p>
            <a:pPr>
              <a:lnSpc>
                <a:spcPct val="80000"/>
              </a:lnSpc>
            </a:pPr>
            <a:r>
              <a:rPr lang="en-US" sz="2800">
                <a:effectLst/>
              </a:rPr>
              <a:t>Up until the point of notification of the sellers’ acceptance, the buyers are free to withdraw the offer.</a:t>
            </a:r>
          </a:p>
          <a:p>
            <a:pPr>
              <a:lnSpc>
                <a:spcPct val="80000"/>
              </a:lnSpc>
            </a:pPr>
            <a:r>
              <a:rPr lang="en-US" sz="2800">
                <a:effectLst/>
              </a:rPr>
              <a:t>If possible, personally deliver the acceptance to the offeror.</a:t>
            </a:r>
          </a:p>
          <a:p>
            <a:pPr>
              <a:lnSpc>
                <a:spcPct val="80000"/>
              </a:lnSpc>
            </a:pPr>
            <a:r>
              <a:rPr lang="en-US" sz="2800">
                <a:effectLst/>
              </a:rPr>
              <a:t>If you mail or fax the acceptance, proof of mailing or a confirmed fax transmittal report should be kept on file.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1000" fill="hold"/>
                                        <p:tgtEl>
                                          <p:spTgt spid="18434"/>
                                        </p:tgtEl>
                                        <p:attrNameLst>
                                          <p:attrName>ppt_w</p:attrName>
                                        </p:attrNameLst>
                                      </p:cBhvr>
                                      <p:tavLst>
                                        <p:tav tm="0">
                                          <p:val>
                                            <p:strVal val="#ppt_w*0.70"/>
                                          </p:val>
                                        </p:tav>
                                        <p:tav tm="100000">
                                          <p:val>
                                            <p:strVal val="#ppt_w"/>
                                          </p:val>
                                        </p:tav>
                                      </p:tavLst>
                                    </p:anim>
                                    <p:anim calcmode="lin" valueType="num">
                                      <p:cBhvr>
                                        <p:cTn id="8" dur="1000" fill="hold"/>
                                        <p:tgtEl>
                                          <p:spTgt spid="18434"/>
                                        </p:tgtEl>
                                        <p:attrNameLst>
                                          <p:attrName>ppt_h</p:attrName>
                                        </p:attrNameLst>
                                      </p:cBhvr>
                                      <p:tavLst>
                                        <p:tav tm="0">
                                          <p:val>
                                            <p:strVal val="#ppt_h"/>
                                          </p:val>
                                        </p:tav>
                                        <p:tav tm="100000">
                                          <p:val>
                                            <p:strVal val="#ppt_h"/>
                                          </p:val>
                                        </p:tav>
                                      </p:tavLst>
                                    </p:anim>
                                    <p:animEffect transition="in" filter="fade">
                                      <p:cBhvr>
                                        <p:cTn id="9" dur="1000"/>
                                        <p:tgtEl>
                                          <p:spTgt spid="18434"/>
                                        </p:tgtEl>
                                      </p:cBhvr>
                                    </p:animEffect>
                                  </p:childTnLst>
                                </p:cTn>
                              </p:par>
                            </p:childTnLst>
                          </p:cTn>
                        </p:par>
                        <p:par>
                          <p:cTn id="10" fill="hold">
                            <p:stCondLst>
                              <p:cond delay="1000"/>
                            </p:stCondLst>
                            <p:childTnLst>
                              <p:par>
                                <p:cTn id="11" presetID="12" presetClass="entr" presetSubtype="1" fill="hold" nodeType="afterEffect">
                                  <p:stCondLst>
                                    <p:cond delay="1500"/>
                                  </p:stCondLst>
                                  <p:childTnLst>
                                    <p:set>
                                      <p:cBhvr>
                                        <p:cTn id="12" dur="1" fill="hold">
                                          <p:stCondLst>
                                            <p:cond delay="0"/>
                                          </p:stCondLst>
                                        </p:cTn>
                                        <p:tgtEl>
                                          <p:spTgt spid="18435">
                                            <p:txEl>
                                              <p:pRg st="0" end="0"/>
                                            </p:txEl>
                                          </p:spTgt>
                                        </p:tgtEl>
                                        <p:attrNameLst>
                                          <p:attrName>style.visibility</p:attrName>
                                        </p:attrNameLst>
                                      </p:cBhvr>
                                      <p:to>
                                        <p:strVal val="visible"/>
                                      </p:to>
                                    </p:set>
                                    <p:animEffect transition="in" filter="slide(fromTop)">
                                      <p:cBhvr>
                                        <p:cTn id="13" dur="500"/>
                                        <p:tgtEl>
                                          <p:spTgt spid="18435">
                                            <p:txEl>
                                              <p:pRg st="0" end="0"/>
                                            </p:txEl>
                                          </p:spTgt>
                                        </p:tgtEl>
                                      </p:cBhvr>
                                    </p:animEffect>
                                  </p:childTnLst>
                                </p:cTn>
                              </p:par>
                            </p:childTnLst>
                          </p:cTn>
                        </p:par>
                        <p:par>
                          <p:cTn id="14" fill="hold">
                            <p:stCondLst>
                              <p:cond delay="3000"/>
                            </p:stCondLst>
                            <p:childTnLst>
                              <p:par>
                                <p:cTn id="15" presetID="12" presetClass="entr" presetSubtype="1" fill="hold" nodeType="afterEffect">
                                  <p:stCondLst>
                                    <p:cond delay="5000"/>
                                  </p:stCondLst>
                                  <p:childTnLst>
                                    <p:set>
                                      <p:cBhvr>
                                        <p:cTn id="16" dur="1" fill="hold">
                                          <p:stCondLst>
                                            <p:cond delay="0"/>
                                          </p:stCondLst>
                                        </p:cTn>
                                        <p:tgtEl>
                                          <p:spTgt spid="18435">
                                            <p:txEl>
                                              <p:pRg st="1" end="1"/>
                                            </p:txEl>
                                          </p:spTgt>
                                        </p:tgtEl>
                                        <p:attrNameLst>
                                          <p:attrName>style.visibility</p:attrName>
                                        </p:attrNameLst>
                                      </p:cBhvr>
                                      <p:to>
                                        <p:strVal val="visible"/>
                                      </p:to>
                                    </p:set>
                                    <p:animEffect transition="in" filter="slide(fromTop)">
                                      <p:cBhvr>
                                        <p:cTn id="17" dur="500"/>
                                        <p:tgtEl>
                                          <p:spTgt spid="18435">
                                            <p:txEl>
                                              <p:pRg st="1" end="1"/>
                                            </p:txEl>
                                          </p:spTgt>
                                        </p:tgtEl>
                                      </p:cBhvr>
                                    </p:animEffect>
                                  </p:childTnLst>
                                </p:cTn>
                              </p:par>
                            </p:childTnLst>
                          </p:cTn>
                        </p:par>
                        <p:par>
                          <p:cTn id="18" fill="hold">
                            <p:stCondLst>
                              <p:cond delay="8500"/>
                            </p:stCondLst>
                            <p:childTnLst>
                              <p:par>
                                <p:cTn id="19" presetID="12" presetClass="entr" presetSubtype="1" fill="hold" nodeType="afterEffect">
                                  <p:stCondLst>
                                    <p:cond delay="5000"/>
                                  </p:stCondLst>
                                  <p:childTnLst>
                                    <p:set>
                                      <p:cBhvr>
                                        <p:cTn id="20" dur="1" fill="hold">
                                          <p:stCondLst>
                                            <p:cond delay="0"/>
                                          </p:stCondLst>
                                        </p:cTn>
                                        <p:tgtEl>
                                          <p:spTgt spid="18435">
                                            <p:txEl>
                                              <p:pRg st="2" end="2"/>
                                            </p:txEl>
                                          </p:spTgt>
                                        </p:tgtEl>
                                        <p:attrNameLst>
                                          <p:attrName>style.visibility</p:attrName>
                                        </p:attrNameLst>
                                      </p:cBhvr>
                                      <p:to>
                                        <p:strVal val="visible"/>
                                      </p:to>
                                    </p:set>
                                    <p:animEffect transition="in" filter="slide(fromTop)">
                                      <p:cBhvr>
                                        <p:cTn id="21" dur="500"/>
                                        <p:tgtEl>
                                          <p:spTgt spid="18435">
                                            <p:txEl>
                                              <p:pRg st="2" end="2"/>
                                            </p:txEl>
                                          </p:spTgt>
                                        </p:tgtEl>
                                      </p:cBhvr>
                                    </p:animEffect>
                                  </p:childTnLst>
                                </p:cTn>
                              </p:par>
                            </p:childTnLst>
                          </p:cTn>
                        </p:par>
                        <p:par>
                          <p:cTn id="22" fill="hold">
                            <p:stCondLst>
                              <p:cond delay="14000"/>
                            </p:stCondLst>
                            <p:childTnLst>
                              <p:par>
                                <p:cTn id="23" presetID="12" presetClass="entr" presetSubtype="1" fill="hold" nodeType="afterEffect">
                                  <p:stCondLst>
                                    <p:cond delay="5000"/>
                                  </p:stCondLst>
                                  <p:childTnLst>
                                    <p:set>
                                      <p:cBhvr>
                                        <p:cTn id="24" dur="1" fill="hold">
                                          <p:stCondLst>
                                            <p:cond delay="0"/>
                                          </p:stCondLst>
                                        </p:cTn>
                                        <p:tgtEl>
                                          <p:spTgt spid="18435">
                                            <p:txEl>
                                              <p:pRg st="3" end="3"/>
                                            </p:txEl>
                                          </p:spTgt>
                                        </p:tgtEl>
                                        <p:attrNameLst>
                                          <p:attrName>style.visibility</p:attrName>
                                        </p:attrNameLst>
                                      </p:cBhvr>
                                      <p:to>
                                        <p:strVal val="visible"/>
                                      </p:to>
                                    </p:set>
                                    <p:animEffect transition="in" filter="slide(fromTop)">
                                      <p:cBhvr>
                                        <p:cTn id="25" dur="500"/>
                                        <p:tgtEl>
                                          <p:spTgt spid="1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a:effectLst/>
              </a:rPr>
              <a:t>After Acceptance</a:t>
            </a:r>
          </a:p>
        </p:txBody>
      </p:sp>
      <p:sp>
        <p:nvSpPr>
          <p:cNvPr id="13315" name="Rectangle 3"/>
          <p:cNvSpPr>
            <a:spLocks noGrp="1" noChangeArrowheads="1"/>
          </p:cNvSpPr>
          <p:nvPr>
            <p:ph type="body" idx="1"/>
          </p:nvPr>
        </p:nvSpPr>
        <p:spPr>
          <a:xfrm>
            <a:off x="457200" y="1600200"/>
            <a:ext cx="8229600" cy="4876800"/>
          </a:xfrm>
        </p:spPr>
        <p:txBody>
          <a:bodyPr/>
          <a:lstStyle/>
          <a:p>
            <a:pPr>
              <a:lnSpc>
                <a:spcPct val="90000"/>
              </a:lnSpc>
              <a:spcAft>
                <a:spcPct val="15000"/>
              </a:spcAft>
            </a:pPr>
            <a:r>
              <a:rPr lang="en-US" sz="2400">
                <a:effectLst/>
              </a:rPr>
              <a:t>Once the sellers agree to the offer and the buyers are informed of the sellers’ acceptance, the deposit receipt is a valid, non-rescindable, binding contract.</a:t>
            </a:r>
          </a:p>
          <a:p>
            <a:pPr>
              <a:lnSpc>
                <a:spcPct val="90000"/>
              </a:lnSpc>
              <a:spcAft>
                <a:spcPct val="15000"/>
              </a:spcAft>
            </a:pPr>
            <a:r>
              <a:rPr lang="en-US" sz="2400">
                <a:effectLst/>
              </a:rPr>
              <a:t>Once all parties </a:t>
            </a:r>
            <a:r>
              <a:rPr lang="en-US" sz="2400" b="1">
                <a:effectLst/>
              </a:rPr>
              <a:t>execute</a:t>
            </a:r>
            <a:r>
              <a:rPr lang="en-US" sz="2400">
                <a:effectLst/>
              </a:rPr>
              <a:t>,</a:t>
            </a:r>
            <a:r>
              <a:rPr lang="en-US" sz="2400" b="1">
                <a:effectLst/>
              </a:rPr>
              <a:t> </a:t>
            </a:r>
            <a:r>
              <a:rPr lang="en-US" sz="2400">
                <a:effectLst/>
              </a:rPr>
              <a:t>or sign, the deposit receipt, it becomes a bilateral contract.</a:t>
            </a:r>
          </a:p>
          <a:p>
            <a:pPr>
              <a:lnSpc>
                <a:spcPct val="90000"/>
              </a:lnSpc>
              <a:spcAft>
                <a:spcPct val="15000"/>
              </a:spcAft>
            </a:pPr>
            <a:r>
              <a:rPr lang="en-US" sz="2400">
                <a:effectLst/>
              </a:rPr>
              <a:t>your buyers need to order a home inspection to evaluate the mechanical and structural dependability of the home.</a:t>
            </a:r>
          </a:p>
          <a:p>
            <a:pPr>
              <a:lnSpc>
                <a:spcPct val="90000"/>
              </a:lnSpc>
              <a:spcAft>
                <a:spcPct val="15000"/>
              </a:spcAft>
            </a:pPr>
            <a:r>
              <a:rPr lang="en-US" sz="2400">
                <a:effectLst/>
              </a:rPr>
              <a:t>The buyers also complete financing arrangements for the loan during this time.</a:t>
            </a:r>
          </a:p>
          <a:p>
            <a:pPr>
              <a:lnSpc>
                <a:spcPct val="90000"/>
              </a:lnSpc>
              <a:spcAft>
                <a:spcPct val="15000"/>
              </a:spcAft>
            </a:pPr>
            <a:r>
              <a:rPr lang="en-US" sz="2400">
                <a:effectLst/>
              </a:rPr>
              <a:t>Once all required documents have been signed the listing or selling salesperson must take the paperwork to the chosen escrow company.</a:t>
            </a:r>
          </a:p>
        </p:txBody>
      </p:sp>
      <p:sp>
        <p:nvSpPr>
          <p:cNvPr id="13316" name="Text Box 4"/>
          <p:cNvSpPr txBox="1">
            <a:spLocks noChangeArrowheads="1"/>
          </p:cNvSpPr>
          <p:nvPr/>
        </p:nvSpPr>
        <p:spPr bwMode="auto">
          <a:xfrm>
            <a:off x="4114800" y="4448175"/>
            <a:ext cx="4724400" cy="1190625"/>
          </a:xfrm>
          <a:prstGeom prst="rect">
            <a:avLst/>
          </a:prstGeom>
          <a:solidFill>
            <a:schemeClr val="accent1"/>
          </a:solidFill>
          <a:ln w="9525">
            <a:noFill/>
            <a:miter lim="800000"/>
            <a:headEnd/>
            <a:tailEnd/>
          </a:ln>
          <a:effectLst/>
        </p:spPr>
        <p:txBody>
          <a:bodyPr>
            <a:spAutoFit/>
          </a:bodyPr>
          <a:lstStyle/>
          <a:p>
            <a:pPr eaLnBrk="1" hangingPunct="1">
              <a:spcBef>
                <a:spcPct val="50000"/>
              </a:spcBef>
            </a:pPr>
            <a:r>
              <a:rPr lang="en-US">
                <a:solidFill>
                  <a:schemeClr val="tx2"/>
                </a:solidFill>
              </a:rPr>
              <a:t>A </a:t>
            </a:r>
            <a:r>
              <a:rPr lang="en-US" b="1">
                <a:solidFill>
                  <a:schemeClr val="tx2"/>
                </a:solidFill>
              </a:rPr>
              <a:t>bilateral contract</a:t>
            </a:r>
            <a:r>
              <a:rPr lang="en-US">
                <a:solidFill>
                  <a:schemeClr val="tx2"/>
                </a:solidFill>
              </a:rPr>
              <a:t> is an agreement in which each person promises to perform an act in exchange for another person’s promise to perform.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1000" fill="hold"/>
                                        <p:tgtEl>
                                          <p:spTgt spid="13314"/>
                                        </p:tgtEl>
                                        <p:attrNameLst>
                                          <p:attrName>ppt_w</p:attrName>
                                        </p:attrNameLst>
                                      </p:cBhvr>
                                      <p:tavLst>
                                        <p:tav tm="0">
                                          <p:val>
                                            <p:strVal val="#ppt_w*0.70"/>
                                          </p:val>
                                        </p:tav>
                                        <p:tav tm="100000">
                                          <p:val>
                                            <p:strVal val="#ppt_w"/>
                                          </p:val>
                                        </p:tav>
                                      </p:tavLst>
                                    </p:anim>
                                    <p:anim calcmode="lin" valueType="num">
                                      <p:cBhvr>
                                        <p:cTn id="8" dur="1000" fill="hold"/>
                                        <p:tgtEl>
                                          <p:spTgt spid="13314"/>
                                        </p:tgtEl>
                                        <p:attrNameLst>
                                          <p:attrName>ppt_h</p:attrName>
                                        </p:attrNameLst>
                                      </p:cBhvr>
                                      <p:tavLst>
                                        <p:tav tm="0">
                                          <p:val>
                                            <p:strVal val="#ppt_h"/>
                                          </p:val>
                                        </p:tav>
                                        <p:tav tm="100000">
                                          <p:val>
                                            <p:strVal val="#ppt_h"/>
                                          </p:val>
                                        </p:tav>
                                      </p:tavLst>
                                    </p:anim>
                                    <p:animEffect transition="in" filter="fade">
                                      <p:cBhvr>
                                        <p:cTn id="9" dur="1000"/>
                                        <p:tgtEl>
                                          <p:spTgt spid="13314"/>
                                        </p:tgtEl>
                                      </p:cBhvr>
                                    </p:animEffect>
                                  </p:childTnLst>
                                </p:cTn>
                              </p:par>
                            </p:childTnLst>
                          </p:cTn>
                        </p:par>
                        <p:par>
                          <p:cTn id="10" fill="hold">
                            <p:stCondLst>
                              <p:cond delay="1000"/>
                            </p:stCondLst>
                            <p:childTnLst>
                              <p:par>
                                <p:cTn id="11" presetID="37" presetClass="entr" presetSubtype="0" fill="hold" nodeType="afterEffect">
                                  <p:stCondLst>
                                    <p:cond delay="1000"/>
                                  </p:stCondLst>
                                  <p:childTnLst>
                                    <p:set>
                                      <p:cBhvr>
                                        <p:cTn id="12" dur="1" fill="hold">
                                          <p:stCondLst>
                                            <p:cond delay="0"/>
                                          </p:stCondLst>
                                        </p:cTn>
                                        <p:tgtEl>
                                          <p:spTgt spid="13315">
                                            <p:txEl>
                                              <p:pRg st="0" end="0"/>
                                            </p:txEl>
                                          </p:spTgt>
                                        </p:tgtEl>
                                        <p:attrNameLst>
                                          <p:attrName>style.visibility</p:attrName>
                                        </p:attrNameLst>
                                      </p:cBhvr>
                                      <p:to>
                                        <p:strVal val="visible"/>
                                      </p:to>
                                    </p:set>
                                    <p:animEffect transition="in" filter="fade">
                                      <p:cBhvr>
                                        <p:cTn id="13" dur="1000"/>
                                        <p:tgtEl>
                                          <p:spTgt spid="13315">
                                            <p:txEl>
                                              <p:pRg st="0" end="0"/>
                                            </p:txEl>
                                          </p:spTgt>
                                        </p:tgtEl>
                                      </p:cBhvr>
                                    </p:animEffect>
                                    <p:anim calcmode="lin" valueType="num">
                                      <p:cBhvr>
                                        <p:cTn id="14" dur="10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13315">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3315">
                                            <p:txEl>
                                              <p:pRg st="0" end="0"/>
                                            </p:txEl>
                                          </p:spTgt>
                                        </p:tgtEl>
                                        <p:attrNameLst>
                                          <p:attrName>ppt_y</p:attrName>
                                        </p:attrNameLst>
                                      </p:cBhvr>
                                      <p:tavLst>
                                        <p:tav tm="0">
                                          <p:val>
                                            <p:strVal val="#ppt_y-.03"/>
                                          </p:val>
                                        </p:tav>
                                        <p:tav tm="100000">
                                          <p:val>
                                            <p:strVal val="#ppt_y"/>
                                          </p:val>
                                        </p:tav>
                                      </p:tavLst>
                                    </p:anim>
                                  </p:childTnLst>
                                </p:cTn>
                              </p:par>
                            </p:childTnLst>
                          </p:cTn>
                        </p:par>
                        <p:par>
                          <p:cTn id="17" fill="hold">
                            <p:stCondLst>
                              <p:cond delay="3000"/>
                            </p:stCondLst>
                            <p:childTnLst>
                              <p:par>
                                <p:cTn id="18" presetID="37" presetClass="entr" presetSubtype="0" fill="hold" nodeType="afterEffect">
                                  <p:stCondLst>
                                    <p:cond delay="6500"/>
                                  </p:stCondLst>
                                  <p:childTnLst>
                                    <p:set>
                                      <p:cBhvr>
                                        <p:cTn id="19" dur="1" fill="hold">
                                          <p:stCondLst>
                                            <p:cond delay="0"/>
                                          </p:stCondLst>
                                        </p:cTn>
                                        <p:tgtEl>
                                          <p:spTgt spid="13315">
                                            <p:txEl>
                                              <p:pRg st="1" end="1"/>
                                            </p:txEl>
                                          </p:spTgt>
                                        </p:tgtEl>
                                        <p:attrNameLst>
                                          <p:attrName>style.visibility</p:attrName>
                                        </p:attrNameLst>
                                      </p:cBhvr>
                                      <p:to>
                                        <p:strVal val="visible"/>
                                      </p:to>
                                    </p:set>
                                    <p:animEffect transition="in" filter="fade">
                                      <p:cBhvr>
                                        <p:cTn id="20" dur="1000"/>
                                        <p:tgtEl>
                                          <p:spTgt spid="13315">
                                            <p:txEl>
                                              <p:pRg st="1" end="1"/>
                                            </p:txEl>
                                          </p:spTgt>
                                        </p:tgtEl>
                                      </p:cBhvr>
                                    </p:animEffect>
                                    <p:anim calcmode="lin" valueType="num">
                                      <p:cBhvr>
                                        <p:cTn id="21" dur="10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13315">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13315">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3" presetClass="entr" presetSubtype="16" fill="hold" grpId="0" nodeType="clickEffect">
                                  <p:stCondLst>
                                    <p:cond delay="0"/>
                                  </p:stCondLst>
                                  <p:childTnLst>
                                    <p:set>
                                      <p:cBhvr>
                                        <p:cTn id="27" dur="1" fill="hold">
                                          <p:stCondLst>
                                            <p:cond delay="0"/>
                                          </p:stCondLst>
                                        </p:cTn>
                                        <p:tgtEl>
                                          <p:spTgt spid="13316"/>
                                        </p:tgtEl>
                                        <p:attrNameLst>
                                          <p:attrName>style.visibility</p:attrName>
                                        </p:attrNameLst>
                                      </p:cBhvr>
                                      <p:to>
                                        <p:strVal val="visible"/>
                                      </p:to>
                                    </p:set>
                                    <p:animEffect transition="in" filter="plus(in)">
                                      <p:cBhvr>
                                        <p:cTn id="28" dur="2000"/>
                                        <p:tgtEl>
                                          <p:spTgt spid="13316"/>
                                        </p:tgtEl>
                                      </p:cBhvr>
                                    </p:animEffect>
                                  </p:childTnLst>
                                </p:cTn>
                              </p:par>
                            </p:childTnLst>
                          </p:cTn>
                        </p:par>
                      </p:childTnLst>
                    </p:cTn>
                  </p:par>
                  <p:par>
                    <p:cTn id="29" fill="hold">
                      <p:stCondLst>
                        <p:cond delay="indefinite"/>
                      </p:stCondLst>
                      <p:childTnLst>
                        <p:par>
                          <p:cTn id="30" fill="hold">
                            <p:stCondLst>
                              <p:cond delay="0"/>
                            </p:stCondLst>
                            <p:childTnLst>
                              <p:par>
                                <p:cTn id="31" presetID="13" presetClass="exit" presetSubtype="16" fill="hold" grpId="1" nodeType="clickEffect">
                                  <p:stCondLst>
                                    <p:cond delay="0"/>
                                  </p:stCondLst>
                                  <p:childTnLst>
                                    <p:animEffect transition="out" filter="plus(in)">
                                      <p:cBhvr>
                                        <p:cTn id="32" dur="2000"/>
                                        <p:tgtEl>
                                          <p:spTgt spid="13316"/>
                                        </p:tgtEl>
                                      </p:cBhvr>
                                    </p:animEffect>
                                    <p:set>
                                      <p:cBhvr>
                                        <p:cTn id="33" dur="1" fill="hold">
                                          <p:stCondLst>
                                            <p:cond delay="1999"/>
                                          </p:stCondLst>
                                        </p:cTn>
                                        <p:tgtEl>
                                          <p:spTgt spid="13316"/>
                                        </p:tgtEl>
                                        <p:attrNameLst>
                                          <p:attrName>style.visibility</p:attrName>
                                        </p:attrNameLst>
                                      </p:cBhvr>
                                      <p:to>
                                        <p:strVal val="hidden"/>
                                      </p:to>
                                    </p:set>
                                  </p:childTnLst>
                                </p:cTn>
                              </p:par>
                            </p:childTnLst>
                          </p:cTn>
                        </p:par>
                        <p:par>
                          <p:cTn id="34" fill="hold">
                            <p:stCondLst>
                              <p:cond delay="2000"/>
                            </p:stCondLst>
                            <p:childTnLst>
                              <p:par>
                                <p:cTn id="35" presetID="37" presetClass="entr" presetSubtype="0" fill="hold" nodeType="afterEffect">
                                  <p:stCondLst>
                                    <p:cond delay="6500"/>
                                  </p:stCondLst>
                                  <p:childTnLst>
                                    <p:set>
                                      <p:cBhvr>
                                        <p:cTn id="36" dur="1" fill="hold">
                                          <p:stCondLst>
                                            <p:cond delay="0"/>
                                          </p:stCondLst>
                                        </p:cTn>
                                        <p:tgtEl>
                                          <p:spTgt spid="13315">
                                            <p:txEl>
                                              <p:pRg st="2" end="2"/>
                                            </p:txEl>
                                          </p:spTgt>
                                        </p:tgtEl>
                                        <p:attrNameLst>
                                          <p:attrName>style.visibility</p:attrName>
                                        </p:attrNameLst>
                                      </p:cBhvr>
                                      <p:to>
                                        <p:strVal val="visible"/>
                                      </p:to>
                                    </p:set>
                                    <p:animEffect transition="in" filter="fade">
                                      <p:cBhvr>
                                        <p:cTn id="37" dur="1000"/>
                                        <p:tgtEl>
                                          <p:spTgt spid="13315">
                                            <p:txEl>
                                              <p:pRg st="2" end="2"/>
                                            </p:txEl>
                                          </p:spTgt>
                                        </p:tgtEl>
                                      </p:cBhvr>
                                    </p:animEffect>
                                    <p:anim calcmode="lin" valueType="num">
                                      <p:cBhvr>
                                        <p:cTn id="38" dur="10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13315">
                                            <p:txEl>
                                              <p:pRg st="2" end="2"/>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13315">
                                            <p:txEl>
                                              <p:pRg st="2" end="2"/>
                                            </p:txEl>
                                          </p:spTgt>
                                        </p:tgtEl>
                                        <p:attrNameLst>
                                          <p:attrName>ppt_y</p:attrName>
                                        </p:attrNameLst>
                                      </p:cBhvr>
                                      <p:tavLst>
                                        <p:tav tm="0">
                                          <p:val>
                                            <p:strVal val="#ppt_y-.03"/>
                                          </p:val>
                                        </p:tav>
                                        <p:tav tm="100000">
                                          <p:val>
                                            <p:strVal val="#ppt_y"/>
                                          </p:val>
                                        </p:tav>
                                      </p:tavLst>
                                    </p:anim>
                                  </p:childTnLst>
                                </p:cTn>
                              </p:par>
                            </p:childTnLst>
                          </p:cTn>
                        </p:par>
                        <p:par>
                          <p:cTn id="41" fill="hold">
                            <p:stCondLst>
                              <p:cond delay="9500"/>
                            </p:stCondLst>
                            <p:childTnLst>
                              <p:par>
                                <p:cTn id="42" presetID="37" presetClass="entr" presetSubtype="0" fill="hold" nodeType="afterEffect">
                                  <p:stCondLst>
                                    <p:cond delay="6500"/>
                                  </p:stCondLst>
                                  <p:childTnLst>
                                    <p:set>
                                      <p:cBhvr>
                                        <p:cTn id="43" dur="1" fill="hold">
                                          <p:stCondLst>
                                            <p:cond delay="0"/>
                                          </p:stCondLst>
                                        </p:cTn>
                                        <p:tgtEl>
                                          <p:spTgt spid="13315">
                                            <p:txEl>
                                              <p:pRg st="3" end="3"/>
                                            </p:txEl>
                                          </p:spTgt>
                                        </p:tgtEl>
                                        <p:attrNameLst>
                                          <p:attrName>style.visibility</p:attrName>
                                        </p:attrNameLst>
                                      </p:cBhvr>
                                      <p:to>
                                        <p:strVal val="visible"/>
                                      </p:to>
                                    </p:set>
                                    <p:animEffect transition="in" filter="fade">
                                      <p:cBhvr>
                                        <p:cTn id="44" dur="1000"/>
                                        <p:tgtEl>
                                          <p:spTgt spid="13315">
                                            <p:txEl>
                                              <p:pRg st="3" end="3"/>
                                            </p:txEl>
                                          </p:spTgt>
                                        </p:tgtEl>
                                      </p:cBhvr>
                                    </p:animEffect>
                                    <p:anim calcmode="lin" valueType="num">
                                      <p:cBhvr>
                                        <p:cTn id="45" dur="1000" fill="hold"/>
                                        <p:tgtEl>
                                          <p:spTgt spid="13315">
                                            <p:txEl>
                                              <p:pRg st="3" end="3"/>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13315">
                                            <p:txEl>
                                              <p:pRg st="3" end="3"/>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13315">
                                            <p:txEl>
                                              <p:pRg st="3" end="3"/>
                                            </p:txEl>
                                          </p:spTgt>
                                        </p:tgtEl>
                                        <p:attrNameLst>
                                          <p:attrName>ppt_y</p:attrName>
                                        </p:attrNameLst>
                                      </p:cBhvr>
                                      <p:tavLst>
                                        <p:tav tm="0">
                                          <p:val>
                                            <p:strVal val="#ppt_y-.03"/>
                                          </p:val>
                                        </p:tav>
                                        <p:tav tm="100000">
                                          <p:val>
                                            <p:strVal val="#ppt_y"/>
                                          </p:val>
                                        </p:tav>
                                      </p:tavLst>
                                    </p:anim>
                                  </p:childTnLst>
                                </p:cTn>
                              </p:par>
                            </p:childTnLst>
                          </p:cTn>
                        </p:par>
                        <p:par>
                          <p:cTn id="48" fill="hold">
                            <p:stCondLst>
                              <p:cond delay="17000"/>
                            </p:stCondLst>
                            <p:childTnLst>
                              <p:par>
                                <p:cTn id="49" presetID="37" presetClass="entr" presetSubtype="0" fill="hold" nodeType="afterEffect">
                                  <p:stCondLst>
                                    <p:cond delay="6500"/>
                                  </p:stCondLst>
                                  <p:childTnLst>
                                    <p:set>
                                      <p:cBhvr>
                                        <p:cTn id="50" dur="1" fill="hold">
                                          <p:stCondLst>
                                            <p:cond delay="0"/>
                                          </p:stCondLst>
                                        </p:cTn>
                                        <p:tgtEl>
                                          <p:spTgt spid="13315">
                                            <p:txEl>
                                              <p:pRg st="4" end="4"/>
                                            </p:txEl>
                                          </p:spTgt>
                                        </p:tgtEl>
                                        <p:attrNameLst>
                                          <p:attrName>style.visibility</p:attrName>
                                        </p:attrNameLst>
                                      </p:cBhvr>
                                      <p:to>
                                        <p:strVal val="visible"/>
                                      </p:to>
                                    </p:set>
                                    <p:animEffect transition="in" filter="fade">
                                      <p:cBhvr>
                                        <p:cTn id="51" dur="1000"/>
                                        <p:tgtEl>
                                          <p:spTgt spid="13315">
                                            <p:txEl>
                                              <p:pRg st="4" end="4"/>
                                            </p:txEl>
                                          </p:spTgt>
                                        </p:tgtEl>
                                      </p:cBhvr>
                                    </p:animEffect>
                                    <p:anim calcmode="lin" valueType="num">
                                      <p:cBhvr>
                                        <p:cTn id="52" dur="1000" fill="hold"/>
                                        <p:tgtEl>
                                          <p:spTgt spid="13315">
                                            <p:txEl>
                                              <p:pRg st="4" end="4"/>
                                            </p:txEl>
                                          </p:spTgt>
                                        </p:tgtEl>
                                        <p:attrNameLst>
                                          <p:attrName>ppt_x</p:attrName>
                                        </p:attrNameLst>
                                      </p:cBhvr>
                                      <p:tavLst>
                                        <p:tav tm="0">
                                          <p:val>
                                            <p:strVal val="#ppt_x"/>
                                          </p:val>
                                        </p:tav>
                                        <p:tav tm="100000">
                                          <p:val>
                                            <p:strVal val="#ppt_x"/>
                                          </p:val>
                                        </p:tav>
                                      </p:tavLst>
                                    </p:anim>
                                    <p:anim calcmode="lin" valueType="num">
                                      <p:cBhvr>
                                        <p:cTn id="53" dur="900" decel="100000" fill="hold"/>
                                        <p:tgtEl>
                                          <p:spTgt spid="13315">
                                            <p:txEl>
                                              <p:pRg st="4" end="4"/>
                                            </p:txEl>
                                          </p:spTgt>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13315">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6" grpId="0" animBg="1"/>
      <p:bldP spid="13316" grpId="1" animBg="1"/>
    </p:bldLst>
  </p:timing>
</p:sld>
</file>

<file path=ppt/theme/theme1.xml><?xml version="1.0" encoding="utf-8"?>
<a:theme xmlns:a="http://schemas.openxmlformats.org/drawingml/2006/main" name="Beam">
  <a:themeElements>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fontScheme name="Bea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eam 1">
        <a:dk1>
          <a:srgbClr val="1A006C"/>
        </a:dk1>
        <a:lt1>
          <a:srgbClr val="FFFFFF"/>
        </a:lt1>
        <a:dk2>
          <a:srgbClr val="000066"/>
        </a:dk2>
        <a:lt2>
          <a:srgbClr val="CCCCFF"/>
        </a:lt2>
        <a:accent1>
          <a:srgbClr val="0099CC"/>
        </a:accent1>
        <a:accent2>
          <a:srgbClr val="6600CC"/>
        </a:accent2>
        <a:accent3>
          <a:srgbClr val="AAAAB8"/>
        </a:accent3>
        <a:accent4>
          <a:srgbClr val="DADADA"/>
        </a:accent4>
        <a:accent5>
          <a:srgbClr val="AACAE2"/>
        </a:accent5>
        <a:accent6>
          <a:srgbClr val="5C00B9"/>
        </a:accent6>
        <a:hlink>
          <a:srgbClr val="9999FF"/>
        </a:hlink>
        <a:folHlink>
          <a:srgbClr val="33CCCC"/>
        </a:folHlink>
      </a:clrScheme>
      <a:clrMap bg1="dk2" tx1="lt1" bg2="dk1" tx2="lt2" accent1="accent1" accent2="accent2" accent3="accent3" accent4="accent4" accent5="accent5" accent6="accent6" hlink="hlink" folHlink="folHlink"/>
    </a:extraClrScheme>
    <a:extraClrScheme>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clrMap bg1="dk2" tx1="lt1" bg2="dk1" tx2="lt2" accent1="accent1" accent2="accent2" accent3="accent3" accent4="accent4" accent5="accent5" accent6="accent6" hlink="hlink" folHlink="folHlink"/>
    </a:extraClrScheme>
    <a:extraClrScheme>
      <a:clrScheme name="Beam 3">
        <a:dk1>
          <a:srgbClr val="3F4873"/>
        </a:dk1>
        <a:lt1>
          <a:srgbClr val="FFFFFF"/>
        </a:lt1>
        <a:dk2>
          <a:srgbClr val="4F598D"/>
        </a:dk2>
        <a:lt2>
          <a:srgbClr val="CCECFF"/>
        </a:lt2>
        <a:accent1>
          <a:srgbClr val="0099CC"/>
        </a:accent1>
        <a:accent2>
          <a:srgbClr val="4C8470"/>
        </a:accent2>
        <a:accent3>
          <a:srgbClr val="B2B5C5"/>
        </a:accent3>
        <a:accent4>
          <a:srgbClr val="DADADA"/>
        </a:accent4>
        <a:accent5>
          <a:srgbClr val="AACAE2"/>
        </a:accent5>
        <a:accent6>
          <a:srgbClr val="447765"/>
        </a:accent6>
        <a:hlink>
          <a:srgbClr val="99CC00"/>
        </a:hlink>
        <a:folHlink>
          <a:srgbClr val="96A4C8"/>
        </a:folHlink>
      </a:clrScheme>
      <a:clrMap bg1="dk2" tx1="lt1" bg2="dk1" tx2="lt2" accent1="accent1" accent2="accent2" accent3="accent3" accent4="accent4" accent5="accent5" accent6="accent6" hlink="hlink" folHlink="folHlink"/>
    </a:extraClrScheme>
    <a:extraClrScheme>
      <a:clrScheme name="Beam 4">
        <a:dk1>
          <a:srgbClr val="006E6B"/>
        </a:dk1>
        <a:lt1>
          <a:srgbClr val="FFFFFF"/>
        </a:lt1>
        <a:dk2>
          <a:srgbClr val="008080"/>
        </a:dk2>
        <a:lt2>
          <a:srgbClr val="E2EFCD"/>
        </a:lt2>
        <a:accent1>
          <a:srgbClr val="33CCCC"/>
        </a:accent1>
        <a:accent2>
          <a:srgbClr val="6352B8"/>
        </a:accent2>
        <a:accent3>
          <a:srgbClr val="AAC0C0"/>
        </a:accent3>
        <a:accent4>
          <a:srgbClr val="DADADA"/>
        </a:accent4>
        <a:accent5>
          <a:srgbClr val="ADE2E2"/>
        </a:accent5>
        <a:accent6>
          <a:srgbClr val="5949A6"/>
        </a:accent6>
        <a:hlink>
          <a:srgbClr val="CCFFFF"/>
        </a:hlink>
        <a:folHlink>
          <a:srgbClr val="99CCFF"/>
        </a:folHlink>
      </a:clrScheme>
      <a:clrMap bg1="dk2" tx1="lt1" bg2="dk1" tx2="lt2" accent1="accent1" accent2="accent2" accent3="accent3" accent4="accent4" accent5="accent5" accent6="accent6" hlink="hlink" folHlink="folHlink"/>
    </a:extraClrScheme>
    <a:extraClrScheme>
      <a:clrScheme name="Beam 5">
        <a:dk1>
          <a:srgbClr val="48562C"/>
        </a:dk1>
        <a:lt1>
          <a:srgbClr val="FFFFFF"/>
        </a:lt1>
        <a:dk2>
          <a:srgbClr val="546434"/>
        </a:dk2>
        <a:lt2>
          <a:srgbClr val="FFFFCC"/>
        </a:lt2>
        <a:accent1>
          <a:srgbClr val="7B8A6E"/>
        </a:accent1>
        <a:accent2>
          <a:srgbClr val="527C3A"/>
        </a:accent2>
        <a:accent3>
          <a:srgbClr val="B3B8AE"/>
        </a:accent3>
        <a:accent4>
          <a:srgbClr val="DADADA"/>
        </a:accent4>
        <a:accent5>
          <a:srgbClr val="BFC4BA"/>
        </a:accent5>
        <a:accent6>
          <a:srgbClr val="497034"/>
        </a:accent6>
        <a:hlink>
          <a:srgbClr val="55B55E"/>
        </a:hlink>
        <a:folHlink>
          <a:srgbClr val="85B3B1"/>
        </a:folHlink>
      </a:clrScheme>
      <a:clrMap bg1="dk2" tx1="lt1" bg2="dk1" tx2="lt2" accent1="accent1" accent2="accent2" accent3="accent3" accent4="accent4" accent5="accent5" accent6="accent6" hlink="hlink" folHlink="folHlink"/>
    </a:extraClrScheme>
    <a:extraClrScheme>
      <a:clrScheme name="Beam 6">
        <a:dk1>
          <a:srgbClr val="96B29E"/>
        </a:dk1>
        <a:lt1>
          <a:srgbClr val="FFFFFF"/>
        </a:lt1>
        <a:dk2>
          <a:srgbClr val="A5BDAC"/>
        </a:dk2>
        <a:lt2>
          <a:srgbClr val="FFFFCC"/>
        </a:lt2>
        <a:accent1>
          <a:srgbClr val="4E8880"/>
        </a:accent1>
        <a:accent2>
          <a:srgbClr val="2F71B9"/>
        </a:accent2>
        <a:accent3>
          <a:srgbClr val="CFDBD2"/>
        </a:accent3>
        <a:accent4>
          <a:srgbClr val="DADADA"/>
        </a:accent4>
        <a:accent5>
          <a:srgbClr val="B2C3C0"/>
        </a:accent5>
        <a:accent6>
          <a:srgbClr val="2A66A7"/>
        </a:accent6>
        <a:hlink>
          <a:srgbClr val="9DC0E7"/>
        </a:hlink>
        <a:folHlink>
          <a:srgbClr val="54CA89"/>
        </a:folHlink>
      </a:clrScheme>
      <a:clrMap bg1="dk2" tx1="lt1" bg2="dk1" tx2="lt2" accent1="accent1" accent2="accent2" accent3="accent3" accent4="accent4" accent5="accent5" accent6="accent6" hlink="hlink" folHlink="folHlink"/>
    </a:extraClrScheme>
    <a:extraClrScheme>
      <a:clrScheme name="Beam 7">
        <a:dk1>
          <a:srgbClr val="D49C00"/>
        </a:dk1>
        <a:lt1>
          <a:srgbClr val="FFFFFF"/>
        </a:lt1>
        <a:dk2>
          <a:srgbClr val="CC9900"/>
        </a:dk2>
        <a:lt2>
          <a:srgbClr val="CEBD40"/>
        </a:lt2>
        <a:accent1>
          <a:srgbClr val="CC6600"/>
        </a:accent1>
        <a:accent2>
          <a:srgbClr val="808000"/>
        </a:accent2>
        <a:accent3>
          <a:srgbClr val="E2CAAA"/>
        </a:accent3>
        <a:accent4>
          <a:srgbClr val="DADADA"/>
        </a:accent4>
        <a:accent5>
          <a:srgbClr val="E2B8AA"/>
        </a:accent5>
        <a:accent6>
          <a:srgbClr val="737300"/>
        </a:accent6>
        <a:hlink>
          <a:srgbClr val="FF9900"/>
        </a:hlink>
        <a:folHlink>
          <a:srgbClr val="FFFF99"/>
        </a:folHlink>
      </a:clrScheme>
      <a:clrMap bg1="dk2" tx1="lt1" bg2="dk1" tx2="lt2" accent1="accent1" accent2="accent2" accent3="accent3" accent4="accent4" accent5="accent5" accent6="accent6" hlink="hlink" folHlink="folHlink"/>
    </a:extraClrScheme>
    <a:extraClrScheme>
      <a:clrScheme name="Beam 8">
        <a:dk1>
          <a:srgbClr val="881700"/>
        </a:dk1>
        <a:lt1>
          <a:srgbClr val="FAF9E6"/>
        </a:lt1>
        <a:dk2>
          <a:srgbClr val="990000"/>
        </a:dk2>
        <a:lt2>
          <a:srgbClr val="EADC78"/>
        </a:lt2>
        <a:accent1>
          <a:srgbClr val="FF6600"/>
        </a:accent1>
        <a:accent2>
          <a:srgbClr val="B86D52"/>
        </a:accent2>
        <a:accent3>
          <a:srgbClr val="CAAAAA"/>
        </a:accent3>
        <a:accent4>
          <a:srgbClr val="D6D5C4"/>
        </a:accent4>
        <a:accent5>
          <a:srgbClr val="FFB8AA"/>
        </a:accent5>
        <a:accent6>
          <a:srgbClr val="A66249"/>
        </a:accent6>
        <a:hlink>
          <a:srgbClr val="D78D15"/>
        </a:hlink>
        <a:folHlink>
          <a:srgbClr val="C6B37E"/>
        </a:folHlink>
      </a:clrScheme>
      <a:clrMap bg1="dk2" tx1="lt1" bg2="dk1" tx2="lt2" accent1="accent1" accent2="accent2" accent3="accent3" accent4="accent4" accent5="accent5" accent6="accent6" hlink="hlink" folHlink="folHlink"/>
    </a:extraClrScheme>
    <a:extraClrScheme>
      <a:clrScheme name="Beam 9">
        <a:dk1>
          <a:srgbClr val="000000"/>
        </a:dk1>
        <a:lt1>
          <a:srgbClr val="FFFFFF"/>
        </a:lt1>
        <a:dk2>
          <a:srgbClr val="000000"/>
        </a:dk2>
        <a:lt2>
          <a:srgbClr val="DDDDDD"/>
        </a:lt2>
        <a:accent1>
          <a:srgbClr val="E6F5F6"/>
        </a:accent1>
        <a:accent2>
          <a:srgbClr val="A5E1A8"/>
        </a:accent2>
        <a:accent3>
          <a:srgbClr val="FFFFFF"/>
        </a:accent3>
        <a:accent4>
          <a:srgbClr val="000000"/>
        </a:accent4>
        <a:accent5>
          <a:srgbClr val="F0F9FA"/>
        </a:accent5>
        <a:accent6>
          <a:srgbClr val="95CC98"/>
        </a:accent6>
        <a:hlink>
          <a:srgbClr val="5B00B6"/>
        </a:hlink>
        <a:folHlink>
          <a:srgbClr val="34988E"/>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Beam</Template>
  <TotalTime>163</TotalTime>
  <Words>1216</Words>
  <Application>Microsoft Office PowerPoint</Application>
  <PresentationFormat>On-screen Show (4:3)</PresentationFormat>
  <Paragraphs>99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Times New Roman</vt:lpstr>
      <vt:lpstr>Wingdings</vt:lpstr>
      <vt:lpstr>Beam</vt:lpstr>
      <vt:lpstr>Chapter 12 Writing and Presenting an Offer</vt:lpstr>
      <vt:lpstr>Writing the Offer</vt:lpstr>
      <vt:lpstr>Purchase Price and Initial Deposit</vt:lpstr>
      <vt:lpstr>Finance Terms</vt:lpstr>
      <vt:lpstr>Common Contingencies</vt:lpstr>
      <vt:lpstr>Escrow</vt:lpstr>
      <vt:lpstr>Early Move-In</vt:lpstr>
      <vt:lpstr>Expiration of Offer</vt:lpstr>
      <vt:lpstr>Sign the Contract</vt:lpstr>
      <vt:lpstr>Presenting the Offer</vt:lpstr>
      <vt:lpstr>Presenting the Offer</vt:lpstr>
      <vt:lpstr>Counteroffers: Counseling the Sellers</vt:lpstr>
      <vt:lpstr>Counteroffers: Counseling the Buyers</vt:lpstr>
      <vt:lpstr>Accepting the Counteroffer</vt:lpstr>
      <vt:lpstr>After Acceptance</vt:lpstr>
    </vt:vector>
  </TitlesOfParts>
  <Company>Allied Business Schools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11 Working With the Buyers</dc:title>
  <dc:creator>Verity Fletcher</dc:creator>
  <cp:lastModifiedBy>wcering1</cp:lastModifiedBy>
  <cp:revision>6</cp:revision>
  <dcterms:created xsi:type="dcterms:W3CDTF">2007-04-03T16:48:57Z</dcterms:created>
  <dcterms:modified xsi:type="dcterms:W3CDTF">2010-08-06T07:26:35Z</dcterms:modified>
</cp:coreProperties>
</file>