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an Manno" initials="J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28" autoAdjust="0"/>
    <p:restoredTop sz="91274" autoAdjust="0"/>
  </p:normalViewPr>
  <p:slideViewPr>
    <p:cSldViewPr>
      <p:cViewPr varScale="1">
        <p:scale>
          <a:sx n="90" d="100"/>
          <a:sy n="90" d="100"/>
        </p:scale>
        <p:origin x="-6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05-01-20T07:59:57.622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3379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79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79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79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0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0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0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0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0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0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0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0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0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1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2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2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2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2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2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2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2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382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82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829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30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31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3832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3833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DC742EE-DBAA-4DA9-B3A2-CCF8FDE760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B001C-DFCB-4F3C-B459-C1DE65C126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059BE-19F2-4007-9AF6-2A7182610D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E8066-A686-45F9-845D-AB9FB2FE16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732F2-21D3-4C0A-8290-32ACE5BA084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FD359-E6CD-42C7-80C3-6CE8B0B9E8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0E6B9-F9CF-4501-BDFB-B988623132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ABD82-ABB4-4737-A682-7C76126B2C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C98FD-E601-4F18-984E-FF48658814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F0B86-C35A-4149-9A75-A965D90627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E00C9-78FC-47F1-8405-AA0A3B8159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2EB4110-956B-4C0A-9D28-2DB2B8810F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32771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2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3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4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75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6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7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8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79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80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1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2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3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4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5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6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7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8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89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0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1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2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3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4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5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96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97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798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799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00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801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802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2803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04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805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2806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2807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32808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32809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07CCDD9-7212-4424-A93A-0741F3B0C40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Chapter 4 title page_Legal paper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>
                <a:latin typeface="Bauhaus 93" pitchFamily="82" charset="0"/>
              </a:rPr>
              <a:t>Contracts: The Basics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000" b="1"/>
              <a:t>Chapter 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3" dur="1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xit" presetSubtype="0" fill="hold" grpId="1" nodeType="afterEffect">
                                  <p:stCondLst>
                                    <p:cond delay="2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6" grpId="1"/>
      <p:bldP spid="4198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530725"/>
          </a:xfrm>
        </p:spPr>
        <p:txBody>
          <a:bodyPr/>
          <a:lstStyle/>
          <a:p>
            <a:pPr marL="339725" indent="-339725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LEARNING OBJECTIVES</a:t>
            </a:r>
          </a:p>
          <a:p>
            <a:pPr marL="339725" indent="-339725"/>
            <a:r>
              <a:rPr lang="en-US"/>
              <a:t>define contract</a:t>
            </a:r>
          </a:p>
          <a:p>
            <a:pPr marL="339725" indent="-339725"/>
            <a:r>
              <a:rPr lang="en-US"/>
              <a:t>discuss legal requirements for an enforceable contract</a:t>
            </a:r>
          </a:p>
          <a:p>
            <a:pPr marL="339725" indent="-339725"/>
            <a:r>
              <a:rPr lang="en-US"/>
              <a:t>describe performance of contracts and give examples</a:t>
            </a:r>
          </a:p>
          <a:p>
            <a:pPr marL="339725" indent="-339725"/>
            <a:r>
              <a:rPr lang="en-US"/>
              <a:t>explain Statute of Frauds</a:t>
            </a:r>
          </a:p>
          <a:p>
            <a:pPr marL="339725" indent="-339725"/>
            <a:r>
              <a:rPr lang="en-US"/>
              <a:t>identify remedies for breach of contract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93875"/>
            <a:ext cx="8229600" cy="4302125"/>
          </a:xfr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bg1">
                  <a:alpha val="10001"/>
                </a:schemeClr>
              </a:gs>
            </a:gsLst>
            <a:path path="shape">
              <a:fillToRect l="50000" t="50000" r="50000" b="50000"/>
            </a:path>
          </a:gradFill>
          <a:ln w="635" cap="flat" cmpd="dbl">
            <a:solidFill>
              <a:schemeClr val="bg1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endParaRPr lang="en-US" sz="800">
              <a:solidFill>
                <a:schemeClr val="hlink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2800">
                <a:solidFill>
                  <a:schemeClr val="hlink"/>
                </a:solidFill>
                <a:effectLst/>
              </a:rPr>
              <a:t>legally enforceable agreement made by competent parties, to perform or not perform a certain act</a:t>
            </a:r>
            <a:r>
              <a:rPr lang="en-US"/>
              <a:t> </a:t>
            </a:r>
          </a:p>
          <a:p>
            <a:pPr marL="0" indent="0" algn="ctr">
              <a:buFont typeface="Wingdings" pitchFamily="2" charset="2"/>
              <a:buNone/>
            </a:pPr>
            <a:endParaRPr lang="en-US" sz="800"/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express contract</a:t>
            </a:r>
            <a:endParaRPr lang="en-US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effectLst/>
                <a:latin typeface="Arial" pitchFamily="34" charset="0"/>
              </a:rPr>
              <a:t>parties declare the terms and put their intentions in words, either oral or written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implied contract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effectLst/>
                <a:latin typeface="Arial" pitchFamily="34" charset="0"/>
              </a:rPr>
              <a:t>agreement is shown by act and conduct rather than words</a:t>
            </a:r>
            <a:r>
              <a:rPr lang="en-US">
                <a:effectLst/>
              </a:rPr>
              <a:t> 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0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93875"/>
            <a:ext cx="8229600" cy="4302125"/>
          </a:xfr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bg1">
                  <a:alpha val="10001"/>
                </a:schemeClr>
              </a:gs>
            </a:gsLst>
            <a:path path="shape">
              <a:fillToRect l="50000" t="50000" r="50000" b="50000"/>
            </a:path>
          </a:gradFill>
          <a:ln w="3175" cap="flat">
            <a:solidFill>
              <a:schemeClr val="bg1"/>
            </a:solidFill>
            <a:prstDash val="sysDot"/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buFont typeface="Wingdings" pitchFamily="2" charset="2"/>
              <a:buNone/>
            </a:pPr>
            <a:endParaRPr lang="en-US" sz="10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executory contract</a:t>
            </a:r>
            <a:r>
              <a:rPr lang="en-US"/>
              <a:t> 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solidFill>
                  <a:srgbClr val="000000"/>
                </a:solidFill>
                <a:effectLst/>
                <a:latin typeface="Arial" pitchFamily="34" charset="0"/>
              </a:rPr>
              <a:t>something remains to be performed by one or both parties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2800">
              <a:solidFill>
                <a:srgbClr val="000000"/>
              </a:solidFill>
              <a:effectLst/>
              <a:latin typeface="Arial" pitchFamily="34" charset="0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executed contract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solidFill>
                  <a:srgbClr val="000000"/>
                </a:solidFill>
                <a:effectLst/>
                <a:latin typeface="Arial" pitchFamily="34" charset="0"/>
                <a:cs typeface="Times New Roman" pitchFamily="18" charset="0"/>
              </a:rPr>
              <a:t>all parties have performed completely </a:t>
            </a:r>
            <a:endParaRPr lang="en-US" sz="2800">
              <a:effectLst/>
              <a:latin typeface="Arial" pitchFamily="34" charset="0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2800" b="1">
              <a:effectLst/>
              <a:latin typeface="Arial" pitchFamily="34" charset="0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0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93875"/>
            <a:ext cx="8229600" cy="4302125"/>
          </a:xfr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bg1">
                  <a:alpha val="10001"/>
                </a:schemeClr>
              </a:gs>
            </a:gsLst>
            <a:path path="shape">
              <a:fillToRect l="50000" t="50000" r="50000" b="50000"/>
            </a:path>
          </a:gradFill>
          <a:ln w="3175" cap="flat">
            <a:solidFill>
              <a:schemeClr val="bg1"/>
            </a:solidFill>
            <a:prstDash val="sysDot"/>
          </a:ln>
        </p:spPr>
        <p:txBody>
          <a:bodyPr/>
          <a:lstStyle/>
          <a:p>
            <a:pPr marL="0" indent="0" algn="ctr">
              <a:spcBef>
                <a:spcPts val="2200"/>
              </a:spcBef>
              <a:buFont typeface="Wingdings" pitchFamily="2" charset="2"/>
              <a:buNone/>
            </a:pPr>
            <a:endParaRPr lang="en-US" sz="1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spcBef>
                <a:spcPts val="1600"/>
              </a:spcBef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bilateral</a:t>
            </a:r>
            <a:r>
              <a:rPr lang="en-US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</a:t>
            </a:r>
            <a:r>
              <a:rPr lang="en-US"/>
              <a:t> 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solidFill>
                  <a:srgbClr val="000000"/>
                </a:solidFill>
                <a:effectLst/>
                <a:latin typeface="Arial" pitchFamily="34" charset="0"/>
                <a:cs typeface="Times New Roman" pitchFamily="18" charset="0"/>
              </a:rPr>
              <a:t>agreement in which each person promises to perform an act in exchange for another person’s promise to perform</a:t>
            </a:r>
            <a:r>
              <a:rPr lang="en-US" sz="2800">
                <a:effectLst/>
              </a:rPr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unilateral</a:t>
            </a:r>
            <a:r>
              <a:rPr lang="en-US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solidFill>
                  <a:srgbClr val="000000"/>
                </a:solidFill>
                <a:effectLst/>
                <a:latin typeface="Arial" pitchFamily="34" charset="0"/>
                <a:cs typeface="Times New Roman" pitchFamily="18" charset="0"/>
              </a:rPr>
              <a:t>contract where a party promises to perform without expectation of performance by the other party</a:t>
            </a:r>
            <a:r>
              <a:rPr lang="en-US" sz="2800">
                <a:effectLst/>
                <a:latin typeface="Arial" pitchFamily="34" charset="0"/>
              </a:rPr>
              <a:t> 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2800" b="1">
              <a:effectLst/>
              <a:latin typeface="Arial" pitchFamily="34" charset="0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b="1">
                <a:solidFill>
                  <a:schemeClr val="hlink"/>
                </a:solidFill>
                <a:effectLst/>
                <a:latin typeface="Arial" pitchFamily="34" charset="0"/>
                <a:cs typeface="Times New Roman" pitchFamily="18" charset="0"/>
              </a:rPr>
              <a:t>An option is an example of a unilateral contract</a:t>
            </a:r>
            <a:r>
              <a:rPr lang="en-US" sz="2800">
                <a:solidFill>
                  <a:schemeClr val="accent2"/>
                </a:solidFill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08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fol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304800" y="1828800"/>
            <a:ext cx="8534400" cy="4302125"/>
          </a:xfrm>
          <a:prstGeom prst="rect">
            <a:avLst/>
          </a:prstGeo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bg1">
                  <a:alpha val="39999"/>
                </a:schemeClr>
              </a:gs>
            </a:gsLst>
            <a:path path="shape">
              <a:fillToRect l="50000" t="50000" r="50000" b="50000"/>
            </a:path>
          </a:gradFill>
          <a:ln w="3175">
            <a:solidFill>
              <a:schemeClr val="bg1"/>
            </a:solidFill>
            <a:prstDash val="sysDot"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spcBef>
                <a:spcPts val="22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endParaRPr lang="en-US" sz="1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spcBef>
                <a:spcPts val="16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endParaRPr lang="en-US" sz="2800">
              <a:solidFill>
                <a:schemeClr val="accent2"/>
              </a:solidFill>
              <a:latin typeface="Arial" pitchFamily="34" charset="0"/>
            </a:endParaRPr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47114" name="Rectangle 10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7115" name="Rectangle 11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228600" y="1600200"/>
            <a:ext cx="4419600" cy="4495800"/>
          </a:xfrm>
          <a:prstGeom prst="rect">
            <a:avLst/>
          </a:prstGeom>
          <a:noFill/>
          <a:ln w="3175">
            <a:noFill/>
            <a:prstDash val="sysDot"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lnSpc>
                <a:spcPct val="175000"/>
              </a:lnSpc>
              <a:spcBef>
                <a:spcPct val="10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Void contract</a:t>
            </a: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8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eaLnBrk="1" hangingPunct="1">
              <a:lnSpc>
                <a:spcPct val="175000"/>
              </a:lnSpc>
              <a:spcBef>
                <a:spcPct val="10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Voidable contract</a:t>
            </a:r>
          </a:p>
          <a:p>
            <a:pPr algn="r" eaLnBrk="1" hangingPunct="1">
              <a:lnSpc>
                <a:spcPct val="175000"/>
              </a:lnSpc>
              <a:spcBef>
                <a:spcPct val="10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Unenforceable contract</a:t>
            </a: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 eaLnBrk="1" hangingPunct="1">
              <a:lnSpc>
                <a:spcPct val="175000"/>
              </a:lnSpc>
              <a:spcBef>
                <a:spcPct val="10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Valid contract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4648200" y="1600200"/>
            <a:ext cx="4191000" cy="44958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 eaLnBrk="1" hangingPunct="1"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endParaRPr lang="en-US" sz="100" b="1">
              <a:latin typeface="Arial" pitchFamily="34" charset="0"/>
            </a:endParaRPr>
          </a:p>
          <a:p>
            <a:pPr algn="l" eaLnBrk="1" hangingPunct="1">
              <a:spcBef>
                <a:spcPct val="4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latin typeface="Arial" pitchFamily="34" charset="0"/>
              </a:rPr>
              <a:t>no contract at all or no legal effect</a:t>
            </a:r>
          </a:p>
          <a:p>
            <a:pPr algn="l" eaLnBrk="1" hangingPunct="1"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latin typeface="Arial" pitchFamily="34" charset="0"/>
                <a:cs typeface="Times New Roman" pitchFamily="18" charset="0"/>
              </a:rPr>
              <a:t>valid &amp; enforceable but may be rejected by any party</a:t>
            </a:r>
          </a:p>
          <a:p>
            <a:pPr algn="l" eaLnBrk="1" hangingPunct="1"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latin typeface="Arial" pitchFamily="34" charset="0"/>
                <a:cs typeface="Times New Roman" pitchFamily="18" charset="0"/>
              </a:rPr>
              <a:t>valid, but cannot be proved by one or both of the parties</a:t>
            </a:r>
          </a:p>
          <a:p>
            <a:pPr algn="l" eaLnBrk="1" hangingPunct="1"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latin typeface="Arial" pitchFamily="34" charset="0"/>
              </a:rPr>
              <a:t>binding &amp; enforceable, has all the basic elements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47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47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471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47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47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471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47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47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471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47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47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471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3" grpId="0" animBg="1"/>
      <p:bldP spid="4711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49159" name="AutoShape 7" descr="Green marble"/>
          <p:cNvSpPr>
            <a:spLocks noChangeArrowheads="1"/>
          </p:cNvSpPr>
          <p:nvPr/>
        </p:nvSpPr>
        <p:spPr bwMode="auto">
          <a:xfrm>
            <a:off x="304800" y="1647825"/>
            <a:ext cx="8534400" cy="4676775"/>
          </a:xfrm>
          <a:prstGeom prst="bevel">
            <a:avLst>
              <a:gd name="adj" fmla="val 3181"/>
            </a:avLst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6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tencil BT" pitchFamily="82" charset="0"/>
            </a:endParaRPr>
          </a:p>
          <a:p>
            <a:r>
              <a:rPr 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tencil BT" pitchFamily="82" charset="0"/>
              </a:rPr>
              <a:t>Basic Elements of All Contracts</a:t>
            </a:r>
          </a:p>
          <a:p>
            <a:endParaRPr lang="en-US" sz="25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legally competent parties</a:t>
            </a:r>
          </a:p>
          <a:p>
            <a:pPr>
              <a:spcBef>
                <a:spcPct val="50000"/>
              </a:spcBef>
            </a:pPr>
            <a:r>
              <a:rPr 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mutual consent between the parties</a:t>
            </a:r>
          </a:p>
          <a:p>
            <a:pPr>
              <a:spcBef>
                <a:spcPct val="50000"/>
              </a:spcBef>
            </a:pPr>
            <a:r>
              <a:rPr 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lawful objective</a:t>
            </a:r>
          </a:p>
          <a:p>
            <a:pPr>
              <a:spcBef>
                <a:spcPct val="50000"/>
              </a:spcBef>
            </a:pPr>
            <a:r>
              <a:rPr 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sufficient consideration</a:t>
            </a:r>
            <a:r>
              <a:rPr lang="en-US" sz="320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32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85" decel="100000"/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85" decel="100000"/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91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91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91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91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8" presetClass="exit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8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8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8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8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8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9" grpId="0" uiExpand="1" build="allAtOnce" animBg="1"/>
      <p:bldP spid="49159" grpId="1" uiExpand="1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AutoShape 6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Legally Competent Parties</a:t>
            </a: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03475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must be at least 18 unless married, in the military or court declared emancipated 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contracts with minors are voidable by the minor 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minors &amp; incompetents may acquire title by gift or inheritance but transfers must be court approved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12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 animBg="1"/>
      <p:bldP spid="51204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Legally Competent Parties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contracts made by a person who is under the influence can be cancelled when the individual sobers up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 may be </a:t>
            </a: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ratified </a:t>
            </a: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(approved after the fact) depending on the parties</a:t>
            </a:r>
            <a:r>
              <a:rPr lang="en-US"/>
              <a:t> 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Any person may give another authority to act on his behalf</a:t>
            </a:r>
            <a:r>
              <a:rPr lang="en-US"/>
              <a:t> </a:t>
            </a: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(power of attorney)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2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3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3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3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3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3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3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Legally Competent Parties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When dealing with real property, a power of attorney must be recorded to be valid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power of attorney can be cancelled by the principal at any time by recording a </a:t>
            </a: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revocation</a:t>
            </a:r>
            <a:r>
              <a:rPr lang="en-US"/>
              <a:t> </a:t>
            </a: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Useful when a buyer or seller is out of town and has full trust in that </a:t>
            </a: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agent</a:t>
            </a:r>
            <a:endParaRPr lang="en-US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2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xit" presetSubtype="0" ac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42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2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1" animBg="1"/>
      <p:bldP spid="54276" grpId="0" build="p" animBg="1"/>
      <p:bldP spid="54276" grpId="1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Mutual Consent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339725" indent="-339725" algn="ctr">
              <a:buClr>
                <a:schemeClr val="accent2"/>
              </a:buClr>
              <a:buFont typeface="Wingdings" pitchFamily="2" charset="2"/>
              <a:buNone/>
            </a:pPr>
            <a:r>
              <a:rPr lang="en-US" sz="31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offer by one party &amp; acceptance by the other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offer must be definite and certain in its terms, &amp; agreement genuine or contract may be voidable by either party 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acceptance is an unqualified agreement to the terms of an offer</a:t>
            </a:r>
            <a:r>
              <a:rPr lang="en-US"/>
              <a:t> </a:t>
            </a:r>
          </a:p>
          <a:p>
            <a:pPr marL="339725" indent="-339725"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counteroffer becomes a new offer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30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30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53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55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5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55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300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Mutual Consent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339725" indent="-339725" algn="ctr">
              <a:buClr>
                <a:schemeClr val="accent2"/>
              </a:buClr>
              <a:buFont typeface="Wingdings" pitchFamily="2" charset="2"/>
              <a:buNone/>
            </a:pPr>
            <a:r>
              <a:rPr lang="en-US" sz="40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Termination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lapse of time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communication of notice of revocation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failure of offeree to fulfill a condition of acceptance 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qualified acceptance, or counteroffer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rejection by the offeree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death or insanity of the offeror or offeree</a:t>
            </a:r>
          </a:p>
          <a:p>
            <a:pPr marL="909638" lvl="1">
              <a:lnSpc>
                <a:spcPct val="85000"/>
              </a:lnSpc>
              <a:spcBef>
                <a:spcPct val="5000"/>
              </a:spcBef>
              <a:buClr>
                <a:schemeClr val="accent2"/>
              </a:buClr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unlawful object of the proposed contract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3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563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563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563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Mutual Consent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None/>
            </a:pPr>
            <a:r>
              <a:rPr lang="en-US" sz="40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Genuine Assent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does not exist if there is Fraud</a:t>
            </a:r>
          </a:p>
          <a:p>
            <a:pPr marL="0" indent="0" algn="ctr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None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Misrepresentation</a:t>
            </a:r>
          </a:p>
          <a:p>
            <a:pPr marL="0" indent="0" algn="ctr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None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Mistake</a:t>
            </a:r>
          </a:p>
          <a:p>
            <a:pPr marL="0" indent="0" algn="ctr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None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Duress</a:t>
            </a:r>
          </a:p>
          <a:p>
            <a:pPr marL="0" indent="0" algn="ctr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None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Menace </a:t>
            </a:r>
          </a:p>
          <a:p>
            <a:pPr marL="0" indent="0" algn="ctr">
              <a:lnSpc>
                <a:spcPct val="90000"/>
              </a:lnSpc>
              <a:buClr>
                <a:schemeClr val="accent2"/>
              </a:buClr>
              <a:buFont typeface="Wingdings" pitchFamily="2" charset="2"/>
              <a:buNone/>
            </a:pPr>
            <a:r>
              <a:rPr lang="en-US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Undue Influence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3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57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57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57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57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57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57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57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57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573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8" presetClass="exit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1" uiExpand="1" build="p" animBg="1"/>
      <p:bldP spid="57348" grpId="2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Lawful Object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Contracts requiring performance of an illegal act would not be valid, nor would one with stolen consideration</a:t>
            </a:r>
          </a:p>
          <a:p>
            <a:pPr marL="0" indent="0" algn="ctr">
              <a:spcBef>
                <a:spcPct val="40000"/>
              </a:spcBef>
              <a:buFont typeface="Wingdings" pitchFamily="2" charset="2"/>
              <a:buNone/>
            </a:pPr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Must also be legal in its formation and operation</a:t>
            </a:r>
          </a:p>
          <a:p>
            <a:pPr marL="0" indent="0" algn="ctr">
              <a:spcBef>
                <a:spcPct val="40000"/>
              </a:spcBef>
              <a:buFont typeface="Wingdings" pitchFamily="2" charset="2"/>
              <a:buNone/>
            </a:pPr>
            <a:r>
              <a:rPr lang="en-US" sz="3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Contracts contrary to good morals and general public policy - unenforceable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37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37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83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xit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83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animBg="1"/>
      <p:bldP spid="58372" grpId="0" uiExpand="1" build="p" animBg="1"/>
      <p:bldP spid="58372" grpI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Sufficient Consideration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something of value</a:t>
            </a: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Promise of Future Payment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Money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Property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Personal Services</a:t>
            </a:r>
            <a:endParaRPr lang="en-US" b="1"/>
          </a:p>
          <a:p>
            <a:pPr marL="0" indent="0" algn="ctr">
              <a:buFont typeface="Wingdings" pitchFamily="2" charset="2"/>
              <a:buNone/>
            </a:pPr>
            <a:endParaRPr lang="en-US" sz="1200" b="1"/>
          </a:p>
          <a:p>
            <a:pPr marL="0" indent="0" algn="ctr">
              <a:buFont typeface="Wingdings" pitchFamily="2" charset="2"/>
              <a:buNone/>
            </a:pPr>
            <a:r>
              <a:rPr lang="en-US" sz="29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● </a:t>
            </a:r>
            <a:r>
              <a:rPr lang="en-US" sz="29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valuable </a:t>
            </a:r>
            <a:r>
              <a:rPr lang="en-US" sz="29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●</a:t>
            </a:r>
            <a:r>
              <a:rPr lang="en-US" sz="29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adequate </a:t>
            </a:r>
            <a:r>
              <a:rPr lang="en-US" sz="29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●</a:t>
            </a:r>
            <a:r>
              <a:rPr lang="en-US" sz="29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good </a:t>
            </a:r>
            <a:r>
              <a:rPr lang="en-US" sz="29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●</a:t>
            </a:r>
            <a:r>
              <a:rPr lang="en-US" sz="29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sufficient</a:t>
            </a:r>
            <a:r>
              <a:rPr lang="en-US" sz="290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9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●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39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39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939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animBg="1"/>
      <p:bldP spid="59396" grpI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 descr="Green marble"/>
          <p:cNvSpPr>
            <a:spLocks noChangeArrowheads="1"/>
          </p:cNvSpPr>
          <p:nvPr/>
        </p:nvSpPr>
        <p:spPr bwMode="auto">
          <a:xfrm>
            <a:off x="457200" y="1219200"/>
            <a:ext cx="8305800" cy="914400"/>
          </a:xfrm>
          <a:prstGeom prst="roundRect">
            <a:avLst>
              <a:gd name="adj" fmla="val 16667"/>
            </a:avLst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 algn="ctr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r>
              <a:rPr lang="en-US" sz="3200" b="1">
                <a:solidFill>
                  <a:schemeClr val="accent1"/>
                </a:solidFill>
                <a:latin typeface="Stencil BT" pitchFamily="82" charset="0"/>
              </a:rPr>
              <a:t>Sufficient Consideration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9211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3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b="1"/>
              <a:t>Includes: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/>
              <a:t>Forbearance </a:t>
            </a:r>
            <a:r>
              <a:rPr lang="en-US" sz="2800">
                <a:effectLst/>
              </a:rPr>
              <a:t>(forgiving a debt or obligation)</a:t>
            </a:r>
            <a:r>
              <a:rPr lang="en-US" b="1"/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/>
              <a:t>Giving up an interest or a right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/>
              <a:t>Gifts </a:t>
            </a:r>
          </a:p>
          <a:p>
            <a:pPr marL="0" indent="0" algn="ctr"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>
                <a:effectLst/>
              </a:rPr>
              <a:t>real property based solely on love and affection</a:t>
            </a:r>
          </a:p>
          <a:p>
            <a:pPr marL="0" indent="0" algn="ctr"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endParaRPr lang="en-US" sz="2800"/>
          </a:p>
          <a:p>
            <a:pPr marL="0" indent="0" algn="ctr"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endParaRPr lang="en-US"/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609600" y="5486400"/>
            <a:ext cx="784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/>
          </a:p>
        </p:txBody>
      </p:sp>
      <p:sp>
        <p:nvSpPr>
          <p:cNvPr id="61448" name="Text Box 8" descr="White marble"/>
          <p:cNvSpPr txBox="1">
            <a:spLocks noChangeArrowheads="1"/>
          </p:cNvSpPr>
          <p:nvPr/>
        </p:nvSpPr>
        <p:spPr bwMode="auto">
          <a:xfrm>
            <a:off x="762000" y="5257800"/>
            <a:ext cx="7620000" cy="873125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19050">
            <a:solidFill>
              <a:schemeClr val="folHlink"/>
            </a:solidFill>
            <a:miter lim="800000"/>
            <a:headEnd/>
            <a:tailEnd/>
          </a:ln>
          <a:effectLst>
            <a:outerShdw dist="107763" dir="2700000" algn="ctr" rotWithShape="0">
              <a:schemeClr val="folHlink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500" b="1">
                <a:solidFill>
                  <a:schemeClr val="folHlink"/>
                </a:solidFill>
              </a:rPr>
              <a:t>In bilateral contracts, a promise of one party is consideration for the promise of another</a:t>
            </a:r>
            <a:r>
              <a:rPr lang="en-US" sz="250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4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"/>
                            </p:stCondLst>
                            <p:childTnLst>
                              <p:par>
                                <p:cTn id="3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6144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8" presetClass="exit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nimBg="1"/>
      <p:bldP spid="61444" grpId="0" build="p" animBg="1"/>
      <p:bldP spid="61444" grpId="1" build="p" animBg="1"/>
      <p:bldP spid="61448" grpId="0" uiExpand="1" build="allAtOnce" animBg="1"/>
      <p:bldP spid="61448" grpId="1" uiExpand="1" build="allAtOnce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62473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524000"/>
            <a:ext cx="4495800" cy="47244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2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6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Contracts That Must Be In Writing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endParaRPr lang="en-US" sz="800">
              <a:effectLst/>
            </a:endParaRP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solidFill>
                  <a:schemeClr val="hlink"/>
                </a:solidFill>
                <a:effectLst/>
              </a:rPr>
              <a:t>● </a:t>
            </a:r>
            <a:r>
              <a:rPr lang="en-US" sz="3000">
                <a:effectLst/>
              </a:rPr>
              <a:t>offers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r>
              <a:rPr lang="en-US" sz="3000">
                <a:effectLst/>
              </a:rPr>
              <a:t> acceptances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endParaRPr lang="en-US" sz="3000">
              <a:effectLst/>
            </a:endParaRP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r>
              <a:rPr lang="en-US" sz="3000">
                <a:effectLst/>
              </a:rPr>
              <a:t> loan assumptions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endParaRPr lang="en-US" sz="3000">
              <a:effectLst/>
            </a:endParaRP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r>
              <a:rPr lang="en-US" sz="3000">
                <a:effectLst/>
              </a:rPr>
              <a:t> land contracts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endParaRPr lang="en-US" sz="3000">
              <a:effectLst/>
            </a:endParaRP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effectLst/>
              </a:rPr>
              <a:t>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r>
              <a:rPr lang="en-US" sz="3000">
                <a:effectLst/>
              </a:rPr>
              <a:t> deeds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r>
              <a:rPr lang="en-US" sz="3000">
                <a:effectLst/>
              </a:rPr>
              <a:t> escrows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endParaRPr lang="en-US" sz="3000">
              <a:effectLst/>
            </a:endParaRP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r>
              <a:rPr lang="en-US" sz="3000">
                <a:effectLst/>
              </a:rPr>
              <a:t> options to purchase </a:t>
            </a:r>
            <a:r>
              <a:rPr lang="en-US" sz="3000">
                <a:solidFill>
                  <a:schemeClr val="hlink"/>
                </a:solidFill>
                <a:effectLst/>
              </a:rPr>
              <a:t>●</a:t>
            </a:r>
            <a:endParaRPr lang="en-US" sz="3000">
              <a:effectLst/>
            </a:endParaRP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effectLst/>
              </a:rPr>
              <a:t>●</a:t>
            </a:r>
            <a:r>
              <a:rPr lang="en-US" sz="3000">
                <a:solidFill>
                  <a:schemeClr val="hlink"/>
                </a:solidFill>
                <a:effectLst/>
              </a:rPr>
              <a:t> trust deeds </a:t>
            </a:r>
            <a:r>
              <a:rPr lang="en-US" sz="3000">
                <a:effectLst/>
              </a:rPr>
              <a:t>●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effectLst/>
              </a:rPr>
              <a:t>●</a:t>
            </a:r>
            <a:r>
              <a:rPr lang="en-US" sz="3000">
                <a:solidFill>
                  <a:schemeClr val="hlink"/>
                </a:solidFill>
                <a:effectLst/>
              </a:rPr>
              <a:t> promissory notes </a:t>
            </a:r>
            <a:r>
              <a:rPr lang="en-US" sz="3000">
                <a:effectLst/>
              </a:rPr>
              <a:t>●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3000">
                <a:effectLst/>
              </a:rPr>
              <a:t>●</a:t>
            </a:r>
            <a:r>
              <a:rPr lang="en-US" sz="3000">
                <a:solidFill>
                  <a:schemeClr val="hlink"/>
                </a:solidFill>
                <a:effectLst/>
              </a:rPr>
              <a:t> leases (1 yr +) </a:t>
            </a:r>
            <a:r>
              <a:rPr lang="en-US" sz="3000">
                <a:effectLst/>
              </a:rPr>
              <a:t>●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609600" y="5486400"/>
            <a:ext cx="784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/>
          </a:p>
        </p:txBody>
      </p:sp>
      <p:pic>
        <p:nvPicPr>
          <p:cNvPr id="62477" name="Picture 13" descr="Figure 4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69597">
            <a:off x="457200" y="1752600"/>
            <a:ext cx="3830638" cy="4343400"/>
          </a:xfrm>
          <a:noFill/>
          <a:ln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47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47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2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2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2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2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62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62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62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62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62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624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62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62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624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62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62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624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624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624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624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624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624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624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4" dur="80"/>
                                        <p:tgtEl>
                                          <p:spTgt spid="624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5" dur="80"/>
                                        <p:tgtEl>
                                          <p:spTgt spid="624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80"/>
                                        <p:tgtEl>
                                          <p:spTgt spid="624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3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645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717675"/>
            <a:ext cx="8229600" cy="45307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endParaRPr lang="en-US" sz="8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40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Parol Evidence Rule</a:t>
            </a:r>
          </a:p>
          <a:p>
            <a:pPr marL="0" indent="0" algn="ctr">
              <a:buFont typeface="Wingdings" pitchFamily="2" charset="2"/>
              <a:buNone/>
            </a:pPr>
            <a:endParaRPr lang="en-US" sz="180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>
              <a:buFont typeface="Wingdings" pitchFamily="2" charset="2"/>
              <a:buNone/>
            </a:pPr>
            <a:r>
              <a:rPr lang="en-US"/>
              <a:t>When two parties make oral promises to each other, then write and sign a contract promising something different, the written contract will be considered the valid one </a:t>
            </a:r>
          </a:p>
          <a:p>
            <a:pPr marL="0" indent="0" algn="ctr">
              <a:buFont typeface="Wingdings" pitchFamily="2" charset="2"/>
              <a:buNone/>
            </a:pPr>
            <a:endParaRPr lang="en-US" sz="400"/>
          </a:p>
          <a:p>
            <a:pPr marL="0" indent="0" algn="ctr">
              <a:buFont typeface="Wingdings" pitchFamily="2" charset="2"/>
              <a:buNone/>
            </a:pPr>
            <a:r>
              <a:rPr lang="en-US" sz="2700" b="1">
                <a:solidFill>
                  <a:schemeClr val="hlink"/>
                </a:solidFill>
                <a:effectLst/>
              </a:rPr>
              <a:t>Although the Statute of Frauds does not </a:t>
            </a: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700" b="1">
                <a:solidFill>
                  <a:schemeClr val="hlink"/>
                </a:solidFill>
                <a:effectLst/>
              </a:rPr>
              <a:t>require it, all contracts should be in writing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2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2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45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5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645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45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45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45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6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45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45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45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7675"/>
            <a:ext cx="8229600" cy="4530725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US" sz="700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36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Preprinted Forms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en-US" sz="40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>
                <a:effectLst/>
              </a:rPr>
              <a:t>Generally, when using preprinted forms:</a:t>
            </a:r>
          </a:p>
          <a:p>
            <a:pPr>
              <a:lnSpc>
                <a:spcPct val="90000"/>
              </a:lnSpc>
            </a:pPr>
            <a:r>
              <a:rPr lang="en-US" sz="2800" b="1">
                <a:effectLst/>
              </a:rPr>
              <a:t>specific information takes precedence over general information.</a:t>
            </a:r>
          </a:p>
          <a:p>
            <a:pPr>
              <a:lnSpc>
                <a:spcPct val="90000"/>
              </a:lnSpc>
            </a:pPr>
            <a:r>
              <a:rPr lang="en-US" sz="2800" b="1">
                <a:effectLst/>
              </a:rPr>
              <a:t>typed clauses and insertions take precedence over the pre-printed material</a:t>
            </a:r>
          </a:p>
          <a:p>
            <a:pPr>
              <a:lnSpc>
                <a:spcPct val="90000"/>
              </a:lnSpc>
            </a:pPr>
            <a:r>
              <a:rPr lang="en-US" sz="2800" b="1">
                <a:effectLst/>
              </a:rPr>
              <a:t>handwritten clauses and insertions take precedence over the typed and pre-printed material</a:t>
            </a:r>
            <a:r>
              <a:rPr lang="en-US" sz="280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5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uiExpan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pic>
        <p:nvPicPr>
          <p:cNvPr id="67588" name="Picture 4" descr="Fig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</a:blip>
          <a:srcRect l="6688" t="7249" r="2972" b="4500"/>
          <a:stretch>
            <a:fillRect/>
          </a:stretch>
        </p:blipFill>
        <p:spPr>
          <a:xfrm>
            <a:off x="609600" y="2057400"/>
            <a:ext cx="3733800" cy="3657600"/>
          </a:xfrm>
          <a:noFill/>
          <a:ln w="76200" cmpd="tri">
            <a:solidFill>
              <a:schemeClr val="accent1"/>
            </a:solidFill>
          </a:ln>
        </p:spPr>
      </p:pic>
      <p:pic>
        <p:nvPicPr>
          <p:cNvPr id="67592" name="Picture 8" descr="Fig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 l="2966" t="7233" r="6580" b="4489"/>
          <a:stretch>
            <a:fillRect/>
          </a:stretch>
        </p:blipFill>
        <p:spPr>
          <a:xfrm>
            <a:off x="4876800" y="2057400"/>
            <a:ext cx="3690938" cy="3657600"/>
          </a:xfrm>
          <a:noFill/>
          <a:ln w="76200" cmpd="tri">
            <a:solidFill>
              <a:schemeClr val="accent1"/>
            </a:solidFill>
          </a:ln>
        </p:spPr>
      </p:pic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609600" y="2133600"/>
            <a:ext cx="3733800" cy="3568700"/>
          </a:xfrm>
          <a:prstGeom prst="rect">
            <a:avLst/>
          </a:prstGeom>
          <a:noFill/>
          <a:ln w="57150" cmpd="thickThin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800" b="1"/>
              <a:t>Many real estate forms are now electronic and can be downloaded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066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cancellation or termination of contract</a:t>
            </a:r>
          </a:p>
          <a:p>
            <a:pPr marL="0" indent="0" algn="ctr">
              <a:lnSpc>
                <a:spcPct val="9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b="1"/>
              <a:t>Performance</a:t>
            </a:r>
          </a:p>
          <a:p>
            <a:pPr marL="0" indent="0" algn="ctr">
              <a:lnSpc>
                <a:spcPct val="9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b="1"/>
              <a:t>Release</a:t>
            </a:r>
          </a:p>
          <a:p>
            <a:pPr marL="0" indent="0" algn="ctr">
              <a:lnSpc>
                <a:spcPct val="9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b="1"/>
              <a:t>Rescission</a:t>
            </a:r>
          </a:p>
          <a:p>
            <a:pPr marL="0" indent="0" algn="ctr">
              <a:lnSpc>
                <a:spcPct val="9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b="1"/>
              <a:t>Assignment</a:t>
            </a:r>
          </a:p>
          <a:p>
            <a:pPr marL="0" indent="0" algn="ctr">
              <a:lnSpc>
                <a:spcPct val="9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b="1"/>
              <a:t>Novation</a:t>
            </a:r>
          </a:p>
          <a:p>
            <a:pPr marL="0" indent="0" algn="ctr">
              <a:lnSpc>
                <a:spcPct val="95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en-US" b="1"/>
              <a:t>Breach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066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706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706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706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706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706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706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706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706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706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706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706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706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706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706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706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706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706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706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4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Performance</a:t>
            </a: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r>
              <a:rPr lang="en-US" sz="2400" b="1"/>
              <a:t>A tender of performance is an offer by one of the parties to carry out his or her part of the contract </a:t>
            </a: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r>
              <a:rPr lang="en-US" sz="2400" b="1"/>
              <a:t>A waiver is the relinquishment or                       refusal to accept a right </a:t>
            </a: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r>
              <a:rPr lang="en-US" sz="2400" b="1"/>
              <a:t>The buyer could rescind the transaction, or sue for breach of contract or for specific performance</a:t>
            </a:r>
            <a:r>
              <a:rPr lang="en-US" sz="240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Release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effectLst/>
              </a:rPr>
              <a:t>The person in the contract to whom an obligation is owed may release the other party from the obligation to perform the contract</a:t>
            </a:r>
          </a:p>
          <a:p>
            <a:pPr marL="0" indent="0">
              <a:buFont typeface="Wingdings" pitchFamily="2" charset="2"/>
              <a:buNone/>
            </a:pPr>
            <a:endParaRPr lang="en-US" sz="1000" b="1"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3000" b="1">
                <a:solidFill>
                  <a:schemeClr val="hlink"/>
                </a:solidFill>
                <a:effectLst/>
              </a:rPr>
              <a:t>Mutual Rescission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A mutual rescission occurs when all parties to a contract agree to cancel the agreement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Assignment</a:t>
            </a: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r>
              <a:rPr lang="en-US" sz="2400" b="1">
                <a:effectLst/>
              </a:rPr>
              <a:t>transfers all the interests of the assignor to assignee who takes over the assignor’s rights, remedies, benefits and duties in the contract</a:t>
            </a: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endParaRPr lang="en-US" sz="800" b="1">
              <a:effectLst/>
            </a:endParaRP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endParaRPr lang="en-US" sz="800" b="1">
              <a:effectLst/>
            </a:endParaRPr>
          </a:p>
          <a:p>
            <a:pPr marL="0" indent="0" algn="ctr">
              <a:spcBef>
                <a:spcPct val="5000"/>
              </a:spcBef>
              <a:buFont typeface="Wingdings" pitchFamily="2" charset="2"/>
              <a:buNone/>
            </a:pPr>
            <a:r>
              <a:rPr lang="en-US" sz="2500" b="1">
                <a:solidFill>
                  <a:schemeClr val="accent2"/>
                </a:solidFill>
                <a:effectLst/>
              </a:rPr>
              <a:t>assignor not completely released from obligations</a:t>
            </a:r>
          </a:p>
          <a:p>
            <a:pPr marL="0" indent="0" algn="ctr">
              <a:spcBef>
                <a:spcPct val="5000"/>
              </a:spcBef>
              <a:buFont typeface="Wingdings" pitchFamily="2" charset="2"/>
              <a:buNone/>
            </a:pPr>
            <a:r>
              <a:rPr lang="ar-SA" sz="2800" b="1">
                <a:solidFill>
                  <a:schemeClr val="accent2"/>
                </a:solidFill>
                <a:effectLst/>
              </a:rPr>
              <a:t>٭</a:t>
            </a:r>
            <a:r>
              <a:rPr lang="en-US" sz="2800" b="1">
                <a:solidFill>
                  <a:schemeClr val="accent2"/>
                </a:solidFill>
                <a:effectLst/>
              </a:rPr>
              <a:t> remains secondarily liable </a:t>
            </a:r>
            <a:r>
              <a:rPr lang="ar-SA" sz="2800" b="1">
                <a:solidFill>
                  <a:schemeClr val="accent2"/>
                </a:solidFill>
                <a:effectLst/>
              </a:rPr>
              <a:t>٭</a:t>
            </a:r>
            <a:endParaRPr lang="en-US" sz="2800" b="1">
              <a:solidFill>
                <a:schemeClr val="accent2"/>
              </a:solidFill>
              <a:effectLst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Novation</a:t>
            </a:r>
          </a:p>
          <a:p>
            <a:pPr marL="0" indent="0" algn="ctr">
              <a:buFont typeface="Wingdings" pitchFamily="2" charset="2"/>
              <a:buNone/>
            </a:pPr>
            <a:endParaRPr lang="en-US" sz="1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A substitution of a new obligation for an existing one, with the intent to extinguish the original </a:t>
            </a: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endParaRPr lang="en-US" sz="800" b="1">
              <a:solidFill>
                <a:srgbClr val="000000"/>
              </a:solidFill>
              <a:effectLst/>
              <a:cs typeface="Times New Roman" pitchFamily="18" charset="0"/>
            </a:endParaRPr>
          </a:p>
          <a:p>
            <a:pPr marL="0" indent="0" algn="ctr">
              <a:spcBef>
                <a:spcPct val="8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ea typeface="Times New Roman" pitchFamily="18" charset="0"/>
                <a:cs typeface="Tahoma" pitchFamily="34" charset="0"/>
              </a:rPr>
              <a:t> </a:t>
            </a:r>
            <a:r>
              <a:rPr lang="ar-SA" sz="2400" b="1">
                <a:solidFill>
                  <a:schemeClr val="folHlink"/>
                </a:solidFill>
                <a:effectLst/>
                <a:ea typeface="Times New Roman" pitchFamily="18" charset="0"/>
                <a:cs typeface="Tahoma" pitchFamily="34" charset="0"/>
              </a:rPr>
              <a:t>٭</a:t>
            </a: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occurs when a buyer assumes a seller’s loan </a:t>
            </a:r>
            <a:r>
              <a:rPr lang="ar-SA" sz="2400" b="1">
                <a:solidFill>
                  <a:schemeClr val="folHlink"/>
                </a:solidFill>
                <a:effectLst/>
              </a:rPr>
              <a:t>٭</a:t>
            </a:r>
            <a:endParaRPr lang="en-US" sz="2400" b="1">
              <a:solidFill>
                <a:schemeClr val="folHlink"/>
              </a:solidFill>
              <a:effectLst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Breach</a:t>
            </a:r>
          </a:p>
          <a:p>
            <a:pPr marL="0" indent="0" algn="ctr">
              <a:buFont typeface="Wingdings" pitchFamily="2" charset="2"/>
              <a:buNone/>
            </a:pPr>
            <a:endParaRPr lang="en-US" sz="1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spcBef>
                <a:spcPct val="45000"/>
              </a:spcBef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failure to perform on part or all of the terms and conditions of a contract </a:t>
            </a:r>
          </a:p>
          <a:p>
            <a:pPr marL="0" indent="0" algn="ctr">
              <a:spcBef>
                <a:spcPct val="65000"/>
              </a:spcBef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Three Remedies for Breach of Contract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cs typeface="Times New Roman" pitchFamily="18" charset="0"/>
              </a:rPr>
              <a:t>1.  </a:t>
            </a: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Unilateral Rescission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cs typeface="Times New Roman" pitchFamily="18" charset="0"/>
              </a:rPr>
              <a:t>2. </a:t>
            </a: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 Lawsuit for money damages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cs typeface="Times New Roman" pitchFamily="18" charset="0"/>
              </a:rPr>
              <a:t>3.  </a:t>
            </a: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Lawsuit for specific performance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77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Breach</a:t>
            </a:r>
          </a:p>
          <a:p>
            <a:pPr marL="0" indent="0" algn="ctr">
              <a:buFont typeface="Wingdings" pitchFamily="2" charset="2"/>
              <a:buNone/>
            </a:pPr>
            <a:endParaRPr lang="en-US" sz="9600" b="1">
              <a:solidFill>
                <a:schemeClr val="folHlink"/>
              </a:solidFill>
              <a:effectLst/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cs typeface="Times New Roman" pitchFamily="18" charset="0"/>
              </a:rPr>
              <a:t>• </a:t>
            </a: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  Unilateral Rescission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•   Lawsuit for money damages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•  Lawsuit for specific performance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990600" y="3124200"/>
            <a:ext cx="7086600" cy="1552575"/>
          </a:xfrm>
          <a:prstGeom prst="rect">
            <a:avLst/>
          </a:prstGeom>
          <a:gradFill rotWithShape="1">
            <a:gsLst>
              <a:gs pos="0">
                <a:srgbClr val="5E9EFF">
                  <a:alpha val="20000"/>
                </a:srgbClr>
              </a:gs>
              <a:gs pos="39999">
                <a:srgbClr val="85C2FF">
                  <a:alpha val="20000"/>
                </a:srgbClr>
              </a:gs>
              <a:gs pos="70000">
                <a:srgbClr val="C4D6EB">
                  <a:alpha val="20000"/>
                </a:srgbClr>
              </a:gs>
              <a:gs pos="100000">
                <a:srgbClr val="FFEBFA">
                  <a:alpha val="20000"/>
                </a:srgbClr>
              </a:gs>
            </a:gsLst>
            <a:lin ang="5400000" scaled="1"/>
          </a:gradFill>
          <a:ln w="5715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000000"/>
                </a:solidFill>
                <a:cs typeface="Times New Roman" pitchFamily="18" charset="0"/>
              </a:rPr>
              <a:t> remedy for a person who enters a contract without genuine assent because of fraud, mistake, duress, menace, undue influence or faulty consideration</a:t>
            </a:r>
            <a:r>
              <a:rPr lang="en-US" sz="2400" b="1"/>
              <a:t> </a:t>
            </a:r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auto">
          <a:xfrm>
            <a:off x="838200" y="3048000"/>
            <a:ext cx="7239000" cy="1600200"/>
          </a:xfrm>
          <a:prstGeom prst="roundRect">
            <a:avLst>
              <a:gd name="adj" fmla="val 16667"/>
            </a:avLst>
          </a:prstGeom>
          <a:noFill/>
          <a:ln w="57150" cap="rnd">
            <a:solidFill>
              <a:schemeClr val="folHlink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78853" name="Line 5"/>
          <p:cNvSpPr>
            <a:spLocks noChangeShapeType="1"/>
          </p:cNvSpPr>
          <p:nvPr/>
        </p:nvSpPr>
        <p:spPr bwMode="auto">
          <a:xfrm flipH="1" flipV="1">
            <a:off x="2819400" y="4724400"/>
            <a:ext cx="0" cy="304800"/>
          </a:xfrm>
          <a:prstGeom prst="line">
            <a:avLst/>
          </a:prstGeom>
          <a:noFill/>
          <a:ln w="57150" cap="rnd">
            <a:solidFill>
              <a:schemeClr val="folHlink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88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1" uiExpand="1" build="allAtOnce" animBg="1"/>
      <p:bldP spid="78854" grpId="0" animBg="1"/>
      <p:bldP spid="7885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Breach</a:t>
            </a:r>
          </a:p>
          <a:p>
            <a:pPr marL="0" indent="0" algn="ctr">
              <a:buFont typeface="Wingdings" pitchFamily="2" charset="2"/>
              <a:buNone/>
            </a:pPr>
            <a:endParaRPr lang="en-US" sz="9600" b="1">
              <a:solidFill>
                <a:schemeClr val="folHlink"/>
              </a:solidFill>
              <a:effectLst/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•   Unilateral Rescission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cs typeface="Times New Roman" pitchFamily="18" charset="0"/>
              </a:rPr>
              <a:t>•</a:t>
            </a: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   </a:t>
            </a:r>
            <a:r>
              <a:rPr lang="en-US" sz="2400" b="1">
                <a:effectLst/>
                <a:cs typeface="Times New Roman" pitchFamily="18" charset="0"/>
              </a:rPr>
              <a:t>Lawsuit for money damages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•   Lawsuit for specific performance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990600" y="3124200"/>
            <a:ext cx="7086600" cy="1584325"/>
          </a:xfrm>
          <a:prstGeom prst="rect">
            <a:avLst/>
          </a:prstGeom>
          <a:gradFill rotWithShape="1">
            <a:gsLst>
              <a:gs pos="0">
                <a:srgbClr val="5E9EFF">
                  <a:alpha val="20000"/>
                </a:srgbClr>
              </a:gs>
              <a:gs pos="39999">
                <a:srgbClr val="85C2FF">
                  <a:alpha val="20000"/>
                </a:srgbClr>
              </a:gs>
              <a:gs pos="70000">
                <a:srgbClr val="C4D6EB">
                  <a:alpha val="20000"/>
                </a:srgbClr>
              </a:gs>
              <a:gs pos="100000">
                <a:srgbClr val="FFEBFA">
                  <a:alpha val="20000"/>
                </a:srgbClr>
              </a:gs>
            </a:gsLst>
            <a:lin ang="5400000" scaled="1"/>
          </a:gradFill>
          <a:ln w="5715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300" b="1"/>
              <a:t>innocent party can sue for damages to include: price paid by buyer, difference between contract price and property value, title and document expenses, consequential damages and interest</a:t>
            </a:r>
            <a:r>
              <a:rPr lang="en-US" sz="2300"/>
              <a:t> </a:t>
            </a:r>
          </a:p>
        </p:txBody>
      </p:sp>
      <p:sp>
        <p:nvSpPr>
          <p:cNvPr id="80900" name="AutoShape 4"/>
          <p:cNvSpPr>
            <a:spLocks noChangeArrowheads="1"/>
          </p:cNvSpPr>
          <p:nvPr/>
        </p:nvSpPr>
        <p:spPr bwMode="auto">
          <a:xfrm>
            <a:off x="914400" y="3124200"/>
            <a:ext cx="7239000" cy="1600200"/>
          </a:xfrm>
          <a:prstGeom prst="roundRect">
            <a:avLst>
              <a:gd name="adj" fmla="val 16667"/>
            </a:avLst>
          </a:prstGeom>
          <a:noFill/>
          <a:ln w="57150" cap="rnd">
            <a:solidFill>
              <a:schemeClr val="folHlink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80902" name="Line 6"/>
          <p:cNvSpPr>
            <a:spLocks noChangeShapeType="1"/>
          </p:cNvSpPr>
          <p:nvPr/>
        </p:nvSpPr>
        <p:spPr bwMode="auto">
          <a:xfrm flipH="1" flipV="1">
            <a:off x="2286000" y="4724400"/>
            <a:ext cx="0" cy="685800"/>
          </a:xfrm>
          <a:prstGeom prst="line">
            <a:avLst/>
          </a:prstGeom>
          <a:noFill/>
          <a:ln w="57150" cap="rnd">
            <a:solidFill>
              <a:schemeClr val="folHlink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08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allAtOnce" animBg="1"/>
      <p:bldP spid="80900" grpId="0" animBg="1"/>
      <p:bldP spid="8090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953000"/>
          </a:xfrm>
          <a:gradFill rotWithShape="1">
            <a:gsLst>
              <a:gs pos="0">
                <a:schemeClr val="accent1">
                  <a:alpha val="80000"/>
                </a:schemeClr>
              </a:gs>
              <a:gs pos="100000">
                <a:schemeClr val="bg1">
                  <a:alpha val="2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Discharge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Breach</a:t>
            </a:r>
          </a:p>
          <a:p>
            <a:pPr marL="0" indent="0" algn="ctr">
              <a:buFont typeface="Wingdings" pitchFamily="2" charset="2"/>
              <a:buNone/>
            </a:pPr>
            <a:endParaRPr lang="en-US" sz="9600" b="1">
              <a:solidFill>
                <a:schemeClr val="folHlink"/>
              </a:solidFill>
              <a:effectLst/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•   Unilateral Rescission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•   Lawsuit for money damages</a:t>
            </a:r>
          </a:p>
          <a:p>
            <a:pPr marL="0" indent="0" algn="ctr">
              <a:spcBef>
                <a:spcPct val="10000"/>
              </a:spcBef>
              <a:buFont typeface="Wingdings" pitchFamily="2" charset="2"/>
              <a:buNone/>
            </a:pPr>
            <a:r>
              <a:rPr lang="en-US" sz="2400" b="1">
                <a:solidFill>
                  <a:schemeClr val="folHlink"/>
                </a:solidFill>
                <a:effectLst/>
                <a:cs typeface="Times New Roman" pitchFamily="18" charset="0"/>
              </a:rPr>
              <a:t>•</a:t>
            </a:r>
            <a:r>
              <a:rPr lang="en-US" sz="2400" b="1">
                <a:solidFill>
                  <a:schemeClr val="bg2"/>
                </a:solidFill>
                <a:effectLst/>
                <a:cs typeface="Times New Roman" pitchFamily="18" charset="0"/>
              </a:rPr>
              <a:t>  </a:t>
            </a:r>
            <a:r>
              <a:rPr lang="en-US" sz="2400" b="1">
                <a:effectLst/>
                <a:cs typeface="Times New Roman" pitchFamily="18" charset="0"/>
              </a:rPr>
              <a:t>Lawsuit for specific performance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990600" y="3124200"/>
            <a:ext cx="7086600" cy="1584325"/>
          </a:xfrm>
          <a:prstGeom prst="rect">
            <a:avLst/>
          </a:prstGeom>
          <a:gradFill rotWithShape="1">
            <a:gsLst>
              <a:gs pos="0">
                <a:srgbClr val="5E9EFF">
                  <a:alpha val="20000"/>
                </a:srgbClr>
              </a:gs>
              <a:gs pos="39999">
                <a:srgbClr val="85C2FF">
                  <a:alpha val="20000"/>
                </a:srgbClr>
              </a:gs>
              <a:gs pos="70000">
                <a:srgbClr val="C4D6EB">
                  <a:alpha val="20000"/>
                </a:srgbClr>
              </a:gs>
              <a:gs pos="100000">
                <a:srgbClr val="FFEBFA">
                  <a:alpha val="20000"/>
                </a:srgbClr>
              </a:gs>
            </a:gsLst>
            <a:lin ang="5400000" scaled="1"/>
          </a:gradFill>
          <a:ln w="5715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Court action to force breaching party to carry out remainder of contract</a:t>
            </a:r>
          </a:p>
          <a:p>
            <a:r>
              <a:rPr lang="en-US" sz="2500" b="1" i="1">
                <a:solidFill>
                  <a:schemeClr val="folHlink"/>
                </a:solidFill>
              </a:rPr>
              <a:t>Often the case in real estate because of the difficulty in finding a similar property</a:t>
            </a:r>
            <a:endParaRPr lang="en-US" sz="2500" i="1">
              <a:solidFill>
                <a:schemeClr val="folHlink"/>
              </a:solidFill>
            </a:endParaRPr>
          </a:p>
        </p:txBody>
      </p:sp>
      <p:sp>
        <p:nvSpPr>
          <p:cNvPr id="82948" name="AutoShape 4"/>
          <p:cNvSpPr>
            <a:spLocks noChangeArrowheads="1"/>
          </p:cNvSpPr>
          <p:nvPr/>
        </p:nvSpPr>
        <p:spPr bwMode="auto">
          <a:xfrm>
            <a:off x="914400" y="3124200"/>
            <a:ext cx="7239000" cy="1600200"/>
          </a:xfrm>
          <a:prstGeom prst="roundRect">
            <a:avLst>
              <a:gd name="adj" fmla="val 16667"/>
            </a:avLst>
          </a:prstGeom>
          <a:noFill/>
          <a:ln w="57150" cap="rnd">
            <a:solidFill>
              <a:schemeClr val="folHlink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82950" name="Line 6"/>
          <p:cNvSpPr>
            <a:spLocks noChangeShapeType="1"/>
          </p:cNvSpPr>
          <p:nvPr/>
        </p:nvSpPr>
        <p:spPr bwMode="auto">
          <a:xfrm flipH="1" flipV="1">
            <a:off x="1981200" y="4724400"/>
            <a:ext cx="0" cy="1066800"/>
          </a:xfrm>
          <a:prstGeom prst="line">
            <a:avLst/>
          </a:prstGeom>
          <a:noFill/>
          <a:ln w="57150" cap="rnd">
            <a:solidFill>
              <a:schemeClr val="folHlink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29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allAtOnce" animBg="1"/>
      <p:bldP spid="82948" grpId="0" animBg="1"/>
      <p:bldP spid="829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83971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15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Under California law, any person seeking relief for a breach of contract must do so within the guidelines of the Statute of Limitations</a:t>
            </a:r>
            <a:r>
              <a:rPr lang="en-US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39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87043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20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90 Days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effectLst/>
              </a:rPr>
              <a:t>Civil actions to recover personal property such as suitcases, clothing or jewelry alleged to have been left at a hotel or in an apartment must begin within 90 days after owners depart from the property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88067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25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6 Months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Action against an officer to recover property seized in an official capacity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such as by a tax collector</a:t>
            </a:r>
            <a:endParaRPr lang="en-US" sz="2400" b="1">
              <a:effectLst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89091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35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1 Year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effectLst/>
              </a:rPr>
              <a:t>Libel or slander, injury or death caused by wrongful act, or loss to depositor against a bank for the payment of a forged check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90115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40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2 Years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2400" b="1">
                <a:effectLst/>
              </a:rPr>
              <a:t>Action on a contract, not in writing; action based on a policy of title insurance</a:t>
            </a: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91139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45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3 Years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sz="2400" b="1">
                <a:effectLst/>
              </a:rPr>
              <a:t>Action on a liability created by statute</a:t>
            </a: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sz="2400" b="1">
                <a:effectLst/>
              </a:rPr>
              <a:t>Action for trespass on or injury to real property, such as encroachment</a:t>
            </a: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sz="2400" b="1">
                <a:effectLst/>
              </a:rPr>
              <a:t>Action for relief on the grounds of fraud or mistake</a:t>
            </a: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sz="2400" b="1">
                <a:effectLst/>
              </a:rPr>
              <a:t>Attachment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92163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4 Years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Action on any written contract</a:t>
            </a:r>
          </a:p>
          <a:p>
            <a:pPr marL="0" indent="0" algn="ctr">
              <a:spcBef>
                <a:spcPct val="5000"/>
              </a:spcBef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(includes most real estate contracts)</a:t>
            </a:r>
            <a:endParaRPr lang="en-US" sz="2400" b="1">
              <a:effectLst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93187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60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n-US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Statute of Limitations</a:t>
            </a: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folHlink"/>
              </a:solidFill>
              <a:effectLst/>
            </a:endParaRP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b="1">
                <a:solidFill>
                  <a:schemeClr val="folHlink"/>
                </a:solidFill>
                <a:effectLst/>
              </a:rPr>
              <a:t>10 Years</a:t>
            </a:r>
            <a:r>
              <a:rPr lang="en-US" b="1">
                <a:effectLst/>
              </a:rPr>
              <a:t> </a:t>
            </a:r>
          </a:p>
          <a:p>
            <a:pPr marL="0" indent="0" algn="ctr">
              <a:spcBef>
                <a:spcPct val="15000"/>
              </a:spcBef>
              <a:buFont typeface="Wingdings" pitchFamily="2" charset="2"/>
              <a:buNone/>
            </a:pPr>
            <a:r>
              <a:rPr lang="en-US" sz="2400" b="1">
                <a:solidFill>
                  <a:srgbClr val="000000"/>
                </a:solidFill>
                <a:effectLst/>
                <a:cs typeface="Times New Roman" pitchFamily="18" charset="0"/>
              </a:rPr>
              <a:t>Action on a judgment or decree of any court in the United States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>
                <a:latin typeface="Bauhaus 93" pitchFamily="82" charset="0"/>
              </a:rPr>
              <a:t>CONTRACTS</a:t>
            </a:r>
          </a:p>
        </p:txBody>
      </p:sp>
      <p:sp>
        <p:nvSpPr>
          <p:cNvPr id="95235" name="Rectangle 3" descr="Chapter 4 title page_Legal papers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800600"/>
          </a:xfrm>
          <a:blipFill dpi="0" rotWithShape="1">
            <a:blip r:embed="rId2" cstate="print">
              <a:alphaModFix amt="65000"/>
            </a:blip>
            <a:srcRect/>
            <a:stretch>
              <a:fillRect/>
            </a:stretch>
          </a:blipFill>
          <a:ln w="19050">
            <a:solidFill>
              <a:schemeClr val="tx2"/>
            </a:solidFill>
          </a:ln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endParaRPr lang="en-US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r>
              <a:rPr lang="en-US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This concludes the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presentation on </a:t>
            </a:r>
          </a:p>
          <a:p>
            <a:pPr marL="0" indent="0" algn="ctr">
              <a:buFont typeface="Wingdings" pitchFamily="2" charset="2"/>
              <a:buNone/>
            </a:pPr>
            <a:r>
              <a:rPr lang="en-US" sz="3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the basics of contracts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ance">
  <a:themeElements>
    <a:clrScheme name="Balance 9">
      <a:dk1>
        <a:srgbClr val="000000"/>
      </a:dk1>
      <a:lt1>
        <a:srgbClr val="FFFFFF"/>
      </a:lt1>
      <a:dk2>
        <a:srgbClr val="00A29E"/>
      </a:dk2>
      <a:lt2>
        <a:srgbClr val="CBCBCB"/>
      </a:lt2>
      <a:accent1>
        <a:srgbClr val="E5E5FF"/>
      </a:accent1>
      <a:accent2>
        <a:srgbClr val="79CD6B"/>
      </a:accent2>
      <a:accent3>
        <a:srgbClr val="FFFFFF"/>
      </a:accent3>
      <a:accent4>
        <a:srgbClr val="000000"/>
      </a:accent4>
      <a:accent5>
        <a:srgbClr val="F0F0FF"/>
      </a:accent5>
      <a:accent6>
        <a:srgbClr val="6DBA60"/>
      </a:accent6>
      <a:hlink>
        <a:srgbClr val="4477DE"/>
      </a:hlink>
      <a:folHlink>
        <a:srgbClr val="65498F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1154</TotalTime>
  <Words>1321</Words>
  <Application>Microsoft Office PowerPoint</Application>
  <PresentationFormat>On-screen Show (4:3)</PresentationFormat>
  <Paragraphs>263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Tahoma</vt:lpstr>
      <vt:lpstr>Wingdings</vt:lpstr>
      <vt:lpstr>Bauhaus 93</vt:lpstr>
      <vt:lpstr>Times New Roman</vt:lpstr>
      <vt:lpstr>Stencil BT</vt:lpstr>
      <vt:lpstr>Balance</vt:lpstr>
      <vt:lpstr>Contracts: The Basics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  <vt:lpstr>CONTRACTS</vt:lpstr>
    </vt:vector>
  </TitlesOfParts>
  <Company>Allied Business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Contracts: The Basics</dc:title>
  <dc:creator>Eric Sharkey</dc:creator>
  <cp:lastModifiedBy>wcering1</cp:lastModifiedBy>
  <cp:revision>54</cp:revision>
  <dcterms:created xsi:type="dcterms:W3CDTF">2005-01-13T20:10:14Z</dcterms:created>
  <dcterms:modified xsi:type="dcterms:W3CDTF">2010-05-12T18:46:12Z</dcterms:modified>
</cp:coreProperties>
</file>